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6858000" cx="12192000"/>
  <p:notesSz cx="6858000" cy="9144000"/>
  <p:embeddedFontLst>
    <p:embeddedFont>
      <p:font typeface="Tahoma"/>
      <p:regular r:id="rId23"/>
      <p:bold r:id="rId24"/>
    </p:embeddedFont>
    <p:embeddedFont>
      <p:font typeface="Century Gothic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9" roundtripDataSignature="AMtx7miLBPvJxQAg0ycI280aRqfJqC0SG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C2ABED7-4A3B-4B09-9A0D-1CE653F7AC1A}">
  <a:tblStyle styleId="{DC2ABED7-4A3B-4B09-9A0D-1CE653F7AC1A}" styleName="Table_0">
    <a:wholeTbl>
      <a:tcTxStyle b="off" i="off">
        <a:font>
          <a:latin typeface="Century Gothic"/>
          <a:ea typeface="Century Gothic"/>
          <a:cs typeface="Century Gothic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0F2EE"/>
          </a:solidFill>
        </a:fill>
      </a:tcStyle>
    </a:wholeTbl>
    <a:band1H>
      <a:tcTxStyle/>
      <a:tcStyle>
        <a:fill>
          <a:solidFill>
            <a:srgbClr val="E0E5DB"/>
          </a:solidFill>
        </a:fill>
      </a:tcStyle>
    </a:band1H>
    <a:band2H>
      <a:tcTxStyle/>
    </a:band2H>
    <a:band1V>
      <a:tcTxStyle/>
      <a:tcStyle>
        <a:fill>
          <a:solidFill>
            <a:srgbClr val="E0E5DB"/>
          </a:solidFill>
        </a:fill>
      </a:tcStyle>
    </a:band1V>
    <a:band2V>
      <a:tcTxStyle/>
    </a:band2V>
    <a:la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Tahoma-bold.fntdata"/><Relationship Id="rId23" Type="http://schemas.openxmlformats.org/officeDocument/2006/relationships/font" Target="fonts/Tahoma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CenturyGothic-bold.fntdata"/><Relationship Id="rId25" Type="http://schemas.openxmlformats.org/officeDocument/2006/relationships/font" Target="fonts/CenturyGothic-regular.fntdata"/><Relationship Id="rId28" Type="http://schemas.openxmlformats.org/officeDocument/2006/relationships/font" Target="fonts/CenturyGothic-boldItalic.fntdata"/><Relationship Id="rId27" Type="http://schemas.openxmlformats.org/officeDocument/2006/relationships/font" Target="fonts/CenturyGothic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3" name="Google Shape;233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2" name="Google Shape;242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1" name="Google Shape;251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0" name="Google Shape;260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9" name="Google Shape;269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8" name="Google Shape;278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3" name="Google Shape;223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bg>
      <p:bgPr>
        <a:gradFill>
          <a:gsLst>
            <a:gs pos="0">
              <a:srgbClr val="FFFCB9"/>
            </a:gs>
            <a:gs pos="77000">
              <a:srgbClr val="E8E2A1"/>
            </a:gs>
            <a:gs pos="100000">
              <a:srgbClr val="DCD89D"/>
            </a:gs>
          </a:gsLst>
          <a:lin ang="5400000" scaled="0"/>
        </a:gra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2">
              <a:alphaModFix amt="45000"/>
            </a:blip>
            <a:tile algn="tl" flip="none" tx="-44450" sx="85000" ty="38100" sy="85000"/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1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ctr">
              <a:srgbClr val="000000">
                <a:alpha val="65882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19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cap="sq" cmpd="sng" w="9525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1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" name="Google Shape;21;p19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22" name="Google Shape;22;p19"/>
            <p:cNvCxnSpPr/>
            <p:nvPr/>
          </p:nvCxnSpPr>
          <p:spPr>
            <a:xfrm>
              <a:off x="5318306" y="1386268"/>
              <a:ext cx="0" cy="640080"/>
            </a:xfrm>
            <a:prstGeom prst="straightConnector1">
              <a:avLst/>
            </a:prstGeom>
            <a:solidFill>
              <a:srgbClr val="262626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3" name="Google Shape;23;p19"/>
            <p:cNvCxnSpPr/>
            <p:nvPr/>
          </p:nvCxnSpPr>
          <p:spPr>
            <a:xfrm>
              <a:off x="6885637" y="1386268"/>
              <a:ext cx="0" cy="640080"/>
            </a:xfrm>
            <a:prstGeom prst="straightConnector1">
              <a:avLst/>
            </a:prstGeom>
            <a:solidFill>
              <a:srgbClr val="262626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4" name="Google Shape;24;p19"/>
            <p:cNvCxnSpPr/>
            <p:nvPr/>
          </p:nvCxnSpPr>
          <p:spPr>
            <a:xfrm>
              <a:off x="5318306" y="2031563"/>
              <a:ext cx="1567331" cy="0"/>
            </a:xfrm>
            <a:prstGeom prst="straightConnector1">
              <a:avLst/>
            </a:prstGeom>
            <a:solidFill>
              <a:srgbClr val="262626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5" name="Google Shape;25;p19"/>
          <p:cNvSpPr txBox="1"/>
          <p:nvPr>
            <p:ph type="ctrTitle"/>
          </p:nvPr>
        </p:nvSpPr>
        <p:spPr>
          <a:xfrm>
            <a:off x="1561708" y="2091263"/>
            <a:ext cx="9068586" cy="25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7200"/>
              <a:buFont typeface="Century Gothic"/>
              <a:buNone/>
              <a:defRPr b="0" sz="7200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9"/>
          <p:cNvSpPr txBox="1"/>
          <p:nvPr>
            <p:ph idx="1" type="subTitle"/>
          </p:nvPr>
        </p:nvSpPr>
        <p:spPr>
          <a:xfrm>
            <a:off x="1562100" y="4682062"/>
            <a:ext cx="9070848" cy="4572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7" name="Google Shape;27;p19"/>
          <p:cNvSpPr txBox="1"/>
          <p:nvPr>
            <p:ph idx="10" type="dt"/>
          </p:nvPr>
        </p:nvSpPr>
        <p:spPr>
          <a:xfrm>
            <a:off x="5318760" y="1341255"/>
            <a:ext cx="1554480" cy="5272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9"/>
          <p:cNvSpPr txBox="1"/>
          <p:nvPr>
            <p:ph idx="11" type="ftr"/>
          </p:nvPr>
        </p:nvSpPr>
        <p:spPr>
          <a:xfrm>
            <a:off x="1453896" y="5211060"/>
            <a:ext cx="59055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9"/>
          <p:cNvSpPr txBox="1"/>
          <p:nvPr>
            <p:ph idx="12" type="sldNum"/>
          </p:nvPr>
        </p:nvSpPr>
        <p:spPr>
          <a:xfrm>
            <a:off x="8606919" y="5212080"/>
            <a:ext cx="2111881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8"/>
          <p:cNvSpPr txBox="1"/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8"/>
          <p:cNvSpPr txBox="1"/>
          <p:nvPr>
            <p:ph idx="10" type="dt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8"/>
          <p:cNvSpPr txBox="1"/>
          <p:nvPr>
            <p:ph idx="11" type="ftr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8"/>
          <p:cNvSpPr txBox="1"/>
          <p:nvPr>
            <p:ph idx="12" type="sldNum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9"/>
          <p:cNvSpPr txBox="1"/>
          <p:nvPr>
            <p:ph idx="10" type="dt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9"/>
          <p:cNvSpPr txBox="1"/>
          <p:nvPr>
            <p:ph idx="11" type="ftr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9"/>
          <p:cNvSpPr txBox="1"/>
          <p:nvPr>
            <p:ph idx="12" type="sldNum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0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30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30"/>
          <p:cNvSpPr txBox="1"/>
          <p:nvPr>
            <p:ph type="title"/>
          </p:nvPr>
        </p:nvSpPr>
        <p:spPr>
          <a:xfrm>
            <a:off x="9296400" y="607392"/>
            <a:ext cx="2430780" cy="16459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b="0" sz="2800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30"/>
          <p:cNvSpPr txBox="1"/>
          <p:nvPr>
            <p:ph idx="1" type="body"/>
          </p:nvPr>
        </p:nvSpPr>
        <p:spPr>
          <a:xfrm>
            <a:off x="685800" y="609600"/>
            <a:ext cx="7772400" cy="53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302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◦"/>
              <a:defRPr sz="1600"/>
            </a:lvl2pPr>
            <a:lvl3pPr indent="-3175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3pPr>
            <a:lvl4pPr indent="-3175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5pPr>
            <a:lvl6pPr indent="-3175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indent="-3175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indent="-3175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indent="-3175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/>
        </p:txBody>
      </p:sp>
      <p:sp>
        <p:nvSpPr>
          <p:cNvPr id="104" name="Google Shape;104;p30"/>
          <p:cNvSpPr txBox="1"/>
          <p:nvPr>
            <p:ph idx="2" type="body"/>
          </p:nvPr>
        </p:nvSpPr>
        <p:spPr>
          <a:xfrm>
            <a:off x="9296400" y="2286000"/>
            <a:ext cx="2430780" cy="3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05" name="Google Shape;105;p30"/>
          <p:cNvSpPr txBox="1"/>
          <p:nvPr>
            <p:ph idx="10" type="dt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30"/>
          <p:cNvSpPr txBox="1"/>
          <p:nvPr>
            <p:ph idx="11" type="ftr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30"/>
          <p:cNvSpPr txBox="1"/>
          <p:nvPr>
            <p:ph idx="12" type="sldNum"/>
          </p:nvPr>
        </p:nvSpPr>
        <p:spPr>
          <a:xfrm>
            <a:off x="10393677" y="6223002"/>
            <a:ext cx="146304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8" name="Google Shape;108;p3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cap="sq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1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31"/>
          <p:cNvSpPr txBox="1"/>
          <p:nvPr>
            <p:ph type="title"/>
          </p:nvPr>
        </p:nvSpPr>
        <p:spPr>
          <a:xfrm>
            <a:off x="9296400" y="603504"/>
            <a:ext cx="2432304" cy="16459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b="0"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31"/>
          <p:cNvSpPr/>
          <p:nvPr>
            <p:ph idx="2" type="pic"/>
          </p:nvPr>
        </p:nvSpPr>
        <p:spPr>
          <a:xfrm>
            <a:off x="228599" y="237744"/>
            <a:ext cx="8531352" cy="6382512"/>
          </a:xfrm>
          <a:prstGeom prst="rect">
            <a:avLst/>
          </a:prstGeom>
          <a:solidFill>
            <a:srgbClr val="C8D2BC"/>
          </a:solidFill>
          <a:ln>
            <a:noFill/>
          </a:ln>
        </p:spPr>
      </p:sp>
      <p:sp>
        <p:nvSpPr>
          <p:cNvPr id="113" name="Google Shape;113;p31"/>
          <p:cNvSpPr txBox="1"/>
          <p:nvPr>
            <p:ph idx="1" type="body"/>
          </p:nvPr>
        </p:nvSpPr>
        <p:spPr>
          <a:xfrm>
            <a:off x="9296400" y="2286000"/>
            <a:ext cx="2432304" cy="35021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14" name="Google Shape;114;p31"/>
          <p:cNvSpPr txBox="1"/>
          <p:nvPr>
            <p:ph idx="10" type="dt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31"/>
          <p:cNvSpPr txBox="1"/>
          <p:nvPr>
            <p:ph idx="11" type="ftr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31"/>
          <p:cNvSpPr txBox="1"/>
          <p:nvPr>
            <p:ph idx="12" type="sldNum"/>
          </p:nvPr>
        </p:nvSpPr>
        <p:spPr>
          <a:xfrm>
            <a:off x="10396728" y="6227064"/>
            <a:ext cx="146304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7" name="Google Shape;117;p3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cap="sq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2"/>
          <p:cNvSpPr txBox="1"/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32"/>
          <p:cNvSpPr txBox="1"/>
          <p:nvPr>
            <p:ph idx="1" type="body"/>
          </p:nvPr>
        </p:nvSpPr>
        <p:spPr>
          <a:xfrm rot="5400000">
            <a:off x="4130040" y="-960120"/>
            <a:ext cx="3931920" cy="100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21" name="Google Shape;121;p32"/>
          <p:cNvSpPr txBox="1"/>
          <p:nvPr>
            <p:ph idx="10" type="dt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32"/>
          <p:cNvSpPr txBox="1"/>
          <p:nvPr>
            <p:ph idx="11" type="ftr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32"/>
          <p:cNvSpPr txBox="1"/>
          <p:nvPr>
            <p:ph idx="12" type="sldNum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3"/>
          <p:cNvSpPr txBox="1"/>
          <p:nvPr>
            <p:ph type="title"/>
          </p:nvPr>
        </p:nvSpPr>
        <p:spPr>
          <a:xfrm rot="5400000">
            <a:off x="7543800" y="2209800"/>
            <a:ext cx="5257800" cy="236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33"/>
          <p:cNvSpPr txBox="1"/>
          <p:nvPr>
            <p:ph idx="1" type="body"/>
          </p:nvPr>
        </p:nvSpPr>
        <p:spPr>
          <a:xfrm rot="5400000">
            <a:off x="2247900" y="-647700"/>
            <a:ext cx="5257800" cy="80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27" name="Google Shape;127;p33"/>
          <p:cNvSpPr txBox="1"/>
          <p:nvPr>
            <p:ph idx="10" type="dt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33"/>
          <p:cNvSpPr txBox="1"/>
          <p:nvPr>
            <p:ph idx="11" type="ftr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33"/>
          <p:cNvSpPr txBox="1"/>
          <p:nvPr>
            <p:ph idx="12" type="sldNum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 type="obj">
  <p:cSld name="OBJEC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0"/>
          <p:cNvSpPr txBox="1"/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0"/>
          <p:cNvSpPr txBox="1"/>
          <p:nvPr>
            <p:ph idx="1" type="body"/>
          </p:nvPr>
        </p:nvSpPr>
        <p:spPr>
          <a:xfrm>
            <a:off x="685800" y="2063396"/>
            <a:ext cx="10394707" cy="3311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33" name="Google Shape;33;p20"/>
          <p:cNvSpPr txBox="1"/>
          <p:nvPr>
            <p:ph idx="10" type="dt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0"/>
          <p:cNvSpPr txBox="1"/>
          <p:nvPr>
            <p:ph idx="11" type="ftr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0"/>
          <p:cNvSpPr txBox="1"/>
          <p:nvPr>
            <p:ph idx="12" type="sldNum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>
  <p:cSld name="3_Title and Conte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1"/>
          <p:cNvSpPr txBox="1"/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1"/>
          <p:cNvSpPr txBox="1"/>
          <p:nvPr>
            <p:ph idx="1" type="body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4pPr>
            <a:lvl5pPr indent="-3175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/>
            </a:lvl5pPr>
            <a:lvl6pPr indent="-3175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/>
            </a:lvl6pPr>
            <a:lvl7pPr indent="-3175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/>
            </a:lvl7pPr>
            <a:lvl8pPr indent="-3175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/>
            </a:lvl8pPr>
            <a:lvl9pPr indent="-3175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/>
            </a:lvl9pPr>
          </a:lstStyle>
          <a:p/>
        </p:txBody>
      </p:sp>
      <p:sp>
        <p:nvSpPr>
          <p:cNvPr id="39" name="Google Shape;39;p21"/>
          <p:cNvSpPr txBox="1"/>
          <p:nvPr>
            <p:ph idx="11" type="ftr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1"/>
          <p:cNvSpPr txBox="1"/>
          <p:nvPr>
            <p:ph idx="12" type="sldNum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" name="Google Shape;41;p21"/>
          <p:cNvSpPr txBox="1"/>
          <p:nvPr>
            <p:ph idx="2" type="body"/>
          </p:nvPr>
        </p:nvSpPr>
        <p:spPr>
          <a:xfrm>
            <a:off x="768000" y="914400"/>
            <a:ext cx="10608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  <a:defRPr b="0" sz="1800"/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  <a:defRPr b="0" sz="1800"/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  <a:defRPr b="0" sz="1800"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  <a:defRPr b="0" sz="1800"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  <a:defRPr b="0" sz="1800"/>
            </a:lvl5pPr>
            <a:lvl6pPr indent="-3429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>
  <p:cSld name="2_Title and Conte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2"/>
          <p:cNvSpPr txBox="1"/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2"/>
          <p:cNvSpPr txBox="1"/>
          <p:nvPr>
            <p:ph idx="1" type="body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4pPr>
            <a:lvl5pPr indent="-3175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/>
            </a:lvl5pPr>
            <a:lvl6pPr indent="-3175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/>
            </a:lvl6pPr>
            <a:lvl7pPr indent="-3175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/>
            </a:lvl7pPr>
            <a:lvl8pPr indent="-3175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/>
            </a:lvl8pPr>
            <a:lvl9pPr indent="-3175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/>
            </a:lvl9pPr>
          </a:lstStyle>
          <a:p/>
        </p:txBody>
      </p:sp>
      <p:sp>
        <p:nvSpPr>
          <p:cNvPr id="45" name="Google Shape;45;p22"/>
          <p:cNvSpPr txBox="1"/>
          <p:nvPr>
            <p:ph idx="11" type="ftr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2"/>
          <p:cNvSpPr txBox="1"/>
          <p:nvPr>
            <p:ph idx="12" type="sldNum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7" name="Google Shape;47;p22"/>
          <p:cNvSpPr txBox="1"/>
          <p:nvPr>
            <p:ph idx="2" type="body"/>
          </p:nvPr>
        </p:nvSpPr>
        <p:spPr>
          <a:xfrm>
            <a:off x="768000" y="914400"/>
            <a:ext cx="10608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  <a:defRPr b="0" sz="1800"/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  <a:defRPr b="0" sz="1800"/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  <a:defRPr b="0" sz="1800"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  <a:defRPr b="0" sz="1800"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  <a:defRPr b="0" sz="1800"/>
            </a:lvl5pPr>
            <a:lvl6pPr indent="-3429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and Content">
  <p:cSld name="4_Title and Conten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3"/>
          <p:cNvSpPr txBox="1"/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3"/>
          <p:cNvSpPr txBox="1"/>
          <p:nvPr>
            <p:ph idx="1" type="body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4pPr>
            <a:lvl5pPr indent="-3175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/>
            </a:lvl5pPr>
            <a:lvl6pPr indent="-3175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/>
            </a:lvl6pPr>
            <a:lvl7pPr indent="-3175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/>
            </a:lvl7pPr>
            <a:lvl8pPr indent="-3175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/>
            </a:lvl8pPr>
            <a:lvl9pPr indent="-3175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/>
            </a:lvl9pPr>
          </a:lstStyle>
          <a:p/>
        </p:txBody>
      </p:sp>
      <p:sp>
        <p:nvSpPr>
          <p:cNvPr id="51" name="Google Shape;51;p23"/>
          <p:cNvSpPr txBox="1"/>
          <p:nvPr>
            <p:ph idx="11" type="ftr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3"/>
          <p:cNvSpPr txBox="1"/>
          <p:nvPr>
            <p:ph idx="12" type="sldNum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3" name="Google Shape;53;p23"/>
          <p:cNvSpPr txBox="1"/>
          <p:nvPr>
            <p:ph idx="2" type="body"/>
          </p:nvPr>
        </p:nvSpPr>
        <p:spPr>
          <a:xfrm>
            <a:off x="768000" y="914400"/>
            <a:ext cx="10608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  <a:defRPr b="0" sz="1800"/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  <a:defRPr b="0" sz="1800"/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  <a:defRPr b="0" sz="1800"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  <a:defRPr b="0" sz="1800"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  <a:defRPr b="0" sz="1800"/>
            </a:lvl5pPr>
            <a:lvl6pPr indent="-3429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 txBox="1"/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4"/>
          <p:cNvSpPr txBox="1"/>
          <p:nvPr>
            <p:ph idx="1" type="body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57" name="Google Shape;57;p24"/>
          <p:cNvSpPr txBox="1"/>
          <p:nvPr>
            <p:ph idx="10" type="dt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4"/>
          <p:cNvSpPr txBox="1"/>
          <p:nvPr>
            <p:ph idx="11" type="ftr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4"/>
          <p:cNvSpPr txBox="1"/>
          <p:nvPr>
            <p:ph idx="12" type="sldNum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bg>
      <p:bgPr>
        <a:gradFill>
          <a:gsLst>
            <a:gs pos="0">
              <a:srgbClr val="FFFCB9"/>
            </a:gs>
            <a:gs pos="77000">
              <a:srgbClr val="E8E2A1"/>
            </a:gs>
            <a:gs pos="100000">
              <a:srgbClr val="DCD89D"/>
            </a:gs>
          </a:gsLst>
          <a:lin ang="5400000" scaled="0"/>
        </a:gra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2">
              <a:alphaModFix amt="45000"/>
            </a:blip>
            <a:tile algn="tl" flip="none" tx="-44450" sx="85000" ty="38100" sy="85000"/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25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ctr">
              <a:srgbClr val="000000">
                <a:alpha val="65882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25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cap="sq" cmpd="sng" w="9525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25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5" name="Google Shape;65;p25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66" name="Google Shape;66;p25"/>
            <p:cNvCxnSpPr/>
            <p:nvPr/>
          </p:nvCxnSpPr>
          <p:spPr>
            <a:xfrm>
              <a:off x="5318306" y="1386268"/>
              <a:ext cx="0" cy="640080"/>
            </a:xfrm>
            <a:prstGeom prst="straightConnector1">
              <a:avLst/>
            </a:prstGeom>
            <a:solidFill>
              <a:srgbClr val="262626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7" name="Google Shape;67;p25"/>
            <p:cNvCxnSpPr/>
            <p:nvPr/>
          </p:nvCxnSpPr>
          <p:spPr>
            <a:xfrm>
              <a:off x="6885637" y="1386268"/>
              <a:ext cx="0" cy="640080"/>
            </a:xfrm>
            <a:prstGeom prst="straightConnector1">
              <a:avLst/>
            </a:prstGeom>
            <a:solidFill>
              <a:srgbClr val="262626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8" name="Google Shape;68;p25"/>
            <p:cNvCxnSpPr/>
            <p:nvPr/>
          </p:nvCxnSpPr>
          <p:spPr>
            <a:xfrm>
              <a:off x="5318306" y="2031563"/>
              <a:ext cx="1567331" cy="0"/>
            </a:xfrm>
            <a:prstGeom prst="straightConnector1">
              <a:avLst/>
            </a:prstGeom>
            <a:solidFill>
              <a:srgbClr val="262626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69" name="Google Shape;69;p25"/>
          <p:cNvSpPr txBox="1"/>
          <p:nvPr>
            <p:ph type="title"/>
          </p:nvPr>
        </p:nvSpPr>
        <p:spPr>
          <a:xfrm>
            <a:off x="1563623" y="2094309"/>
            <a:ext cx="9070848" cy="25877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7200"/>
              <a:buFont typeface="Century Gothic"/>
              <a:buNone/>
              <a:defRPr sz="7200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5"/>
          <p:cNvSpPr txBox="1"/>
          <p:nvPr>
            <p:ph idx="1" type="body"/>
          </p:nvPr>
        </p:nvSpPr>
        <p:spPr>
          <a:xfrm>
            <a:off x="1563624" y="4682062"/>
            <a:ext cx="9070848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1" name="Google Shape;71;p25"/>
          <p:cNvSpPr txBox="1"/>
          <p:nvPr>
            <p:ph idx="10" type="dt"/>
          </p:nvPr>
        </p:nvSpPr>
        <p:spPr>
          <a:xfrm>
            <a:off x="5321808" y="1344502"/>
            <a:ext cx="1554480" cy="5303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5"/>
          <p:cNvSpPr txBox="1"/>
          <p:nvPr>
            <p:ph idx="11" type="ftr"/>
          </p:nvPr>
        </p:nvSpPr>
        <p:spPr>
          <a:xfrm>
            <a:off x="1453553" y="5211060"/>
            <a:ext cx="5907024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5"/>
          <p:cNvSpPr txBox="1"/>
          <p:nvPr>
            <p:ph idx="12" type="sldNum"/>
          </p:nvPr>
        </p:nvSpPr>
        <p:spPr>
          <a:xfrm>
            <a:off x="8604504" y="5211060"/>
            <a:ext cx="2112264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6"/>
          <p:cNvSpPr txBox="1"/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6"/>
          <p:cNvSpPr txBox="1"/>
          <p:nvPr>
            <p:ph idx="1" type="body"/>
          </p:nvPr>
        </p:nvSpPr>
        <p:spPr>
          <a:xfrm>
            <a:off x="1066800" y="2103120"/>
            <a:ext cx="4754880" cy="37490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302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◦"/>
              <a:defRPr sz="1600"/>
            </a:lvl2pPr>
            <a:lvl3pPr indent="-3175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3pPr>
            <a:lvl4pPr indent="-3175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5pPr>
            <a:lvl6pPr indent="-3175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indent="-3175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indent="-3175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indent="-3175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/>
        </p:txBody>
      </p:sp>
      <p:sp>
        <p:nvSpPr>
          <p:cNvPr id="77" name="Google Shape;77;p26"/>
          <p:cNvSpPr txBox="1"/>
          <p:nvPr>
            <p:ph idx="2" type="body"/>
          </p:nvPr>
        </p:nvSpPr>
        <p:spPr>
          <a:xfrm>
            <a:off x="6370320" y="2103120"/>
            <a:ext cx="4754880" cy="37490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302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◦"/>
              <a:defRPr sz="1600"/>
            </a:lvl2pPr>
            <a:lvl3pPr indent="-3175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3pPr>
            <a:lvl4pPr indent="-3175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5pPr>
            <a:lvl6pPr indent="-3175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indent="-3175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indent="-3175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indent="-3175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/>
        </p:txBody>
      </p:sp>
      <p:sp>
        <p:nvSpPr>
          <p:cNvPr id="78" name="Google Shape;78;p26"/>
          <p:cNvSpPr txBox="1"/>
          <p:nvPr>
            <p:ph idx="10" type="dt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6"/>
          <p:cNvSpPr txBox="1"/>
          <p:nvPr>
            <p:ph idx="11" type="ftr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6"/>
          <p:cNvSpPr txBox="1"/>
          <p:nvPr>
            <p:ph idx="12" type="sldNum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7"/>
          <p:cNvSpPr txBox="1"/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7"/>
          <p:cNvSpPr txBox="1"/>
          <p:nvPr>
            <p:ph idx="1" type="body"/>
          </p:nvPr>
        </p:nvSpPr>
        <p:spPr>
          <a:xfrm>
            <a:off x="1069848" y="2074334"/>
            <a:ext cx="4754880" cy="64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b="0" sz="19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900"/>
              <a:buNone/>
              <a:defRPr b="1" sz="19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84" name="Google Shape;84;p27"/>
          <p:cNvSpPr txBox="1"/>
          <p:nvPr>
            <p:ph idx="2" type="body"/>
          </p:nvPr>
        </p:nvSpPr>
        <p:spPr>
          <a:xfrm>
            <a:off x="1069848" y="2755898"/>
            <a:ext cx="475488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302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◦"/>
              <a:defRPr sz="1600"/>
            </a:lvl2pPr>
            <a:lvl3pPr indent="-3175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3pPr>
            <a:lvl4pPr indent="-3175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5pPr>
            <a:lvl6pPr indent="-3175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indent="-3175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indent="-3175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indent="-3175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/>
        </p:txBody>
      </p:sp>
      <p:sp>
        <p:nvSpPr>
          <p:cNvPr id="85" name="Google Shape;85;p27"/>
          <p:cNvSpPr txBox="1"/>
          <p:nvPr>
            <p:ph idx="3" type="body"/>
          </p:nvPr>
        </p:nvSpPr>
        <p:spPr>
          <a:xfrm>
            <a:off x="6373368" y="2074334"/>
            <a:ext cx="4754880" cy="64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b="0" sz="19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900"/>
              <a:buNone/>
              <a:defRPr b="1" sz="19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86" name="Google Shape;86;p27"/>
          <p:cNvSpPr txBox="1"/>
          <p:nvPr>
            <p:ph idx="4" type="body"/>
          </p:nvPr>
        </p:nvSpPr>
        <p:spPr>
          <a:xfrm>
            <a:off x="6373368" y="2756581"/>
            <a:ext cx="475488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302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◦"/>
              <a:defRPr sz="1600"/>
            </a:lvl2pPr>
            <a:lvl3pPr indent="-3175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3pPr>
            <a:lvl4pPr indent="-3175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5pPr>
            <a:lvl6pPr indent="-3175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indent="-3175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indent="-3175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indent="-3175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/>
        </p:txBody>
      </p:sp>
      <p:sp>
        <p:nvSpPr>
          <p:cNvPr id="87" name="Google Shape;87;p27"/>
          <p:cNvSpPr txBox="1"/>
          <p:nvPr>
            <p:ph idx="10" type="dt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7"/>
          <p:cNvSpPr txBox="1"/>
          <p:nvPr>
            <p:ph idx="11" type="ftr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7"/>
          <p:cNvSpPr txBox="1"/>
          <p:nvPr>
            <p:ph idx="12" type="sldNum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18"/>
          <p:cNvSpPr txBox="1"/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i="0" sz="48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18"/>
          <p:cNvSpPr txBox="1"/>
          <p:nvPr>
            <p:ph idx="1" type="body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Char char="◦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Garamond"/>
              <a:buChar char="◦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" name="Google Shape;13;p18"/>
          <p:cNvSpPr txBox="1"/>
          <p:nvPr>
            <p:ph idx="10" type="dt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" name="Google Shape;14;p18"/>
          <p:cNvSpPr txBox="1"/>
          <p:nvPr>
            <p:ph idx="11" type="ftr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" name="Google Shape;15;p18"/>
          <p:cNvSpPr txBox="1"/>
          <p:nvPr>
            <p:ph idx="12" type="sldNum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12.jpg"/><Relationship Id="rId5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www.youtube.com/c/XEHAY_OFFICIAL" TargetMode="External"/><Relationship Id="rId4" Type="http://schemas.openxmlformats.org/officeDocument/2006/relationships/hyperlink" Target="https://tiktok.com/@xehay_official" TargetMode="External"/><Relationship Id="rId5" Type="http://schemas.openxmlformats.org/officeDocument/2006/relationships/hyperlink" Target="https://www.youtube.com/redirect?event=video_description&amp;redir_token=QUFFLUhqblNTVDZkSnNoX0xnRG11SUNqczhNTkJMVFFjUXxBQ3Jtc0trYXJyNTVYb2ZXQTJsdk5KMnlwTy1NY19xNVZROVUtaVpDdnJfZGwxdk9faVlJanhnUy02N0RXY1lLOEpCYUlCZy1udXZwWXFwTDNJUEJRYmpHNkNlZVJFYUpyaUdZbVNPbTFTSkJ6Z01jMmREbFc0Zw&amp;q=http%3A%2F%2Ffacebook.com%2Fxehay" TargetMode="External"/><Relationship Id="rId6" Type="http://schemas.openxmlformats.org/officeDocument/2006/relationships/hyperlink" Target="https://www.facebook.com/Hunglamxehay" TargetMode="External"/><Relationship Id="rId7" Type="http://schemas.openxmlformats.org/officeDocument/2006/relationships/image" Target="../media/image1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jpg"/><Relationship Id="rId4" Type="http://schemas.openxmlformats.org/officeDocument/2006/relationships/image" Target="../media/image19.png"/><Relationship Id="rId9" Type="http://schemas.openxmlformats.org/officeDocument/2006/relationships/image" Target="../media/image18.jpg"/><Relationship Id="rId5" Type="http://schemas.openxmlformats.org/officeDocument/2006/relationships/image" Target="../media/image14.png"/><Relationship Id="rId6" Type="http://schemas.openxmlformats.org/officeDocument/2006/relationships/image" Target="../media/image17.jpg"/><Relationship Id="rId7" Type="http://schemas.openxmlformats.org/officeDocument/2006/relationships/image" Target="../media/image24.jpg"/><Relationship Id="rId8" Type="http://schemas.openxmlformats.org/officeDocument/2006/relationships/image" Target="../media/image16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11.png"/><Relationship Id="rId5" Type="http://schemas.openxmlformats.org/officeDocument/2006/relationships/image" Target="../media/image1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12.jpg"/><Relationship Id="rId5" Type="http://schemas.openxmlformats.org/officeDocument/2006/relationships/hyperlink" Target="https://bit.ly/2nmwiaL" TargetMode="External"/><Relationship Id="rId6" Type="http://schemas.openxmlformats.org/officeDocument/2006/relationships/image" Target="../media/image11.png"/><Relationship Id="rId7" Type="http://schemas.openxmlformats.org/officeDocument/2006/relationships/image" Target="../media/image2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5" Type="http://schemas.openxmlformats.org/officeDocument/2006/relationships/image" Target="../media/image2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5" Type="http://schemas.openxmlformats.org/officeDocument/2006/relationships/image" Target="../media/image2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9.png"/><Relationship Id="rId5" Type="http://schemas.openxmlformats.org/officeDocument/2006/relationships/image" Target="../media/image2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"/>
          <p:cNvSpPr txBox="1"/>
          <p:nvPr>
            <p:ph idx="1" type="subTitle"/>
          </p:nvPr>
        </p:nvSpPr>
        <p:spPr>
          <a:xfrm>
            <a:off x="1276351" y="2066410"/>
            <a:ext cx="9472610" cy="2725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b="1" lang="en-US" sz="3300"/>
              <a:t>www.xehay.vn</a:t>
            </a:r>
            <a:endParaRPr b="1" sz="3300"/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i="1" sz="3300"/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i="1" lang="en-US" sz="3300"/>
              <a:t>TRANG THÔNG TIN ĐIỆN TỬ Về Ô tô – Xe máy</a:t>
            </a:r>
            <a:endParaRPr/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b="1" i="1" sz="3300"/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b="1" i="1" lang="en-US" sz="3300"/>
              <a:t>Chương trình ”XEHAY"</a:t>
            </a:r>
            <a:endParaRPr/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i="1" sz="3300"/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i="1" lang="en-US" sz="3300"/>
              <a:t>phát sóng trên Youtube và Fanpage Xe Hay hàng ngày</a:t>
            </a:r>
            <a:endParaRPr/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i="1" lang="en-US" sz="1400"/>
              <a:t> </a:t>
            </a:r>
            <a:endParaRPr sz="1400"/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/>
              <a:t> 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</p:txBody>
      </p:sp>
      <p:pic>
        <p:nvPicPr>
          <p:cNvPr id="135" name="Google Shape;13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30233" y="1387111"/>
            <a:ext cx="1931533" cy="460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"/>
          <p:cNvPicPr preferRelativeResize="0"/>
          <p:nvPr/>
        </p:nvPicPr>
        <p:blipFill rotWithShape="1">
          <a:blip r:embed="rId4">
            <a:alphaModFix/>
          </a:blip>
          <a:srcRect b="-3392" l="-2262" r="2261" t="32415"/>
          <a:stretch/>
        </p:blipFill>
        <p:spPr>
          <a:xfrm>
            <a:off x="8763433" y="4463698"/>
            <a:ext cx="1985528" cy="655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56467" y="4463698"/>
            <a:ext cx="1945005" cy="6750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0"/>
          <p:cNvSpPr txBox="1"/>
          <p:nvPr/>
        </p:nvSpPr>
        <p:spPr>
          <a:xfrm>
            <a:off x="1200227" y="784701"/>
            <a:ext cx="10149900" cy="20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BÁO GIÁ POST TRÊN FANPAGE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28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TỪ 01/01/2025 – 31/12/2025</a:t>
            </a:r>
            <a:endParaRPr b="1" sz="28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58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None/>
            </a:pPr>
            <a:r>
              <a:t/>
            </a:r>
            <a:endParaRPr sz="20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t/>
            </a:r>
            <a:endParaRPr b="1" sz="18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237" name="Google Shape;237;p10"/>
          <p:cNvGraphicFramePr/>
          <p:nvPr/>
        </p:nvGraphicFramePr>
        <p:xfrm>
          <a:off x="1200226" y="194491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{DC2ABED7-4A3B-4B09-9A0D-1CE653F7AC1A}</a:tableStyleId>
              </a:tblPr>
              <a:tblGrid>
                <a:gridCol w="1010075"/>
                <a:gridCol w="6890175"/>
                <a:gridCol w="2249700"/>
              </a:tblGrid>
              <a:tr h="10996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STT</a:t>
                      </a:r>
                      <a:endParaRPr b="0" i="0" sz="1800" u="none" strike="noStrik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NỘI DUNG</a:t>
                      </a:r>
                      <a:endParaRPr b="0" i="0" sz="1800" u="none" strike="noStrik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ĐƠN GIÁ (CHƯA VAT)</a:t>
                      </a:r>
                      <a:endParaRPr b="0" i="0" sz="1800" u="none" strike="noStrik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9525" marB="0" marR="9525" marL="9525" anchor="ctr"/>
                </a:tc>
              </a:tr>
              <a:tr h="15737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Đăng bài/post trên Xe Hay – Cộng đồng nghiện xe 50k members)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1" lang="en-US" sz="1800" u="sng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https://www.facebook.com/groups/251696895257703</a:t>
                      </a:r>
                      <a:r>
                        <a:rPr b="0" i="0" lang="en-US" sz="180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</a:t>
                      </a:r>
                      <a:r>
                        <a:rPr b="0" i="1" lang="en-US" sz="180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(Xe Hay chỉ đồng ý đăng những Post với hình ảnh + video chính hãng, không thuộc bên thứ 3 (tranh chấp bản quyền,</a:t>
                      </a:r>
                      <a:r>
                        <a:rPr b="0" i="1" lang="en-US" sz="180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video không do Xe Hay sản xuất)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latin typeface="Tahoma"/>
                          <a:ea typeface="Tahoma"/>
                          <a:cs typeface="Tahoma"/>
                          <a:sym typeface="Tahoma"/>
                        </a:rPr>
                        <a:t>10</a:t>
                      </a:r>
                      <a:r>
                        <a:rPr b="1" i="0" lang="en-US" sz="1800" u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.000.000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sp>
        <p:nvSpPr>
          <p:cNvPr id="238" name="Google Shape;238;p10"/>
          <p:cNvSpPr txBox="1"/>
          <p:nvPr/>
        </p:nvSpPr>
        <p:spPr>
          <a:xfrm>
            <a:off x="5573486" y="6386286"/>
            <a:ext cx="24878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  <p:pic>
        <p:nvPicPr>
          <p:cNvPr id="239" name="Google Shape;23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58400" y="333014"/>
            <a:ext cx="1587044" cy="5773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1"/>
          <p:cNvSpPr txBox="1"/>
          <p:nvPr/>
        </p:nvSpPr>
        <p:spPr>
          <a:xfrm>
            <a:off x="1200227" y="784701"/>
            <a:ext cx="10149900" cy="25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BÁO GIÁ ĐĂNG TẢI BÀI VIẾT TRÊN XEHAY.VN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28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TỪ 01/01/2025 – 31/12/2025</a:t>
            </a:r>
            <a:endParaRPr b="1" sz="28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58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None/>
            </a:pPr>
            <a:r>
              <a:t/>
            </a:r>
            <a:endParaRPr sz="20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t/>
            </a:r>
            <a:endParaRPr b="1" sz="18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246" name="Google Shape;246;p11"/>
          <p:cNvGraphicFramePr/>
          <p:nvPr/>
        </p:nvGraphicFramePr>
        <p:xfrm>
          <a:off x="1200227" y="236583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{DC2ABED7-4A3B-4B09-9A0D-1CE653F7AC1A}</a:tableStyleId>
              </a:tblPr>
              <a:tblGrid>
                <a:gridCol w="1010075"/>
                <a:gridCol w="6890175"/>
                <a:gridCol w="2249700"/>
              </a:tblGrid>
              <a:tr h="10996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/>
                        <a:t>STT</a:t>
                      </a:r>
                      <a:endParaRPr b="0" i="0" sz="18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/>
                        <a:t>NỘI DUNG</a:t>
                      </a:r>
                      <a:endParaRPr b="0" i="0" sz="18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/>
                        <a:t>ĐƠN GIÁ (CHƯA VAT)</a:t>
                      </a:r>
                      <a:endParaRPr b="0" i="0" sz="18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8292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Đăng bài viết trên xehay.vn (bài và ảnh do nhãn hàng tự cung cấp) và chia sẻ trên Fanpage Xe Hay. 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sng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KPI: 3.500 pageviews 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</a:t>
                      </a:r>
                      <a:r>
                        <a:rPr b="1" lang="en-US" sz="1800"/>
                        <a:t>3</a:t>
                      </a:r>
                      <a:r>
                        <a:rPr b="1" lang="en-US" sz="1800" u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.000.000</a:t>
                      </a:r>
                      <a:endParaRPr b="1" i="0" sz="1800" u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525" marB="0" marR="9525" marL="9525" anchor="ctr"/>
                </a:tc>
              </a:tr>
              <a:tr h="10040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b="1" i="0" sz="1800" u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imes New Roman"/>
                        <a:buNone/>
                      </a:pPr>
                      <a:r>
                        <a:rPr b="0" i="0" lang="en-US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Xe Hay tự viết bài về sản phẩm (ảnh do nhãn hàng cung cấp) sau đó đăng tải trên xehay.vn và chia sẻ trên Fanpage Xe Hay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imes New Roman"/>
                        <a:buNone/>
                      </a:pPr>
                      <a:r>
                        <a:rPr b="0" i="0" lang="en-US" sz="1800" u="sng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KPI: 3.500 pageviews 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Gothic"/>
                        <a:buNone/>
                      </a:pPr>
                      <a:r>
                        <a:rPr b="1" i="0" lang="en-US" sz="1800" u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</a:t>
                      </a:r>
                      <a:r>
                        <a:rPr b="1" lang="en-US" sz="1800"/>
                        <a:t>8</a:t>
                      </a:r>
                      <a:r>
                        <a:rPr b="1" i="0" lang="en-US" sz="1800" u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.000.000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10874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 b="1" i="0" sz="1800" u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imes New Roman"/>
                        <a:buNone/>
                      </a:pPr>
                      <a:r>
                        <a:rPr b="0" i="0" lang="en-US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Xe Hay tự viết bài và chụp ảnh sản phẩm (bán kính 50km từ trung tâm Hà Nội) sau đó đăng tải trên xehay.vn và chia sẻ trên Fanpage Xe Hay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imes New Roman"/>
                        <a:buNone/>
                      </a:pPr>
                      <a:r>
                        <a:rPr b="0" i="0" lang="en-US" sz="1800" u="sng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KPI: 3.500 pageviews 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Gothic"/>
                        <a:buNone/>
                      </a:pPr>
                      <a:r>
                        <a:t/>
                      </a:r>
                      <a:endParaRPr b="1" sz="1800" u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Gothic"/>
                        <a:buNone/>
                      </a:pPr>
                      <a:r>
                        <a:rPr b="1" lang="en-US" sz="1800" u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25.000.000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Gothic"/>
                        <a:buNone/>
                      </a:pPr>
                      <a:r>
                        <a:t/>
                      </a:r>
                      <a:endParaRPr b="1" i="0" sz="1800" u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sp>
        <p:nvSpPr>
          <p:cNvPr id="247" name="Google Shape;247;p11"/>
          <p:cNvSpPr txBox="1"/>
          <p:nvPr/>
        </p:nvSpPr>
        <p:spPr>
          <a:xfrm>
            <a:off x="5573486" y="6386286"/>
            <a:ext cx="24878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  <p:pic>
        <p:nvPicPr>
          <p:cNvPr id="248" name="Google Shape;24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58400" y="333014"/>
            <a:ext cx="1587044" cy="5773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2"/>
          <p:cNvSpPr txBox="1"/>
          <p:nvPr/>
        </p:nvSpPr>
        <p:spPr>
          <a:xfrm>
            <a:off x="1200227" y="784701"/>
            <a:ext cx="10149900" cy="25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BÁO GIÁ SẢN XUẤT VÀ PHÁT SÓNG CHƯƠNG TRÌNH VIDEO ĐÁNH GIÁ XE TRONG "XE HAY"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28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TỪ 01/01/2025 – 31/12/2025</a:t>
            </a:r>
            <a:endParaRPr b="1" sz="28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58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None/>
            </a:pPr>
            <a:r>
              <a:t/>
            </a:r>
            <a:endParaRPr sz="20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t/>
            </a:r>
            <a:endParaRPr b="1" sz="18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255" name="Google Shape;255;p12"/>
          <p:cNvGraphicFramePr/>
          <p:nvPr/>
        </p:nvGraphicFramePr>
        <p:xfrm>
          <a:off x="427489" y="293913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{DC2ABED7-4A3B-4B09-9A0D-1CE653F7AC1A}</a:tableStyleId>
              </a:tblPr>
              <a:tblGrid>
                <a:gridCol w="601200"/>
                <a:gridCol w="8886825"/>
                <a:gridCol w="1675275"/>
              </a:tblGrid>
              <a:tr h="854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/>
                        <a:t>STT</a:t>
                      </a:r>
                      <a:endParaRPr b="0" i="0" sz="16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/>
                        <a:t>NỘI DUNG</a:t>
                      </a:r>
                      <a:endParaRPr b="0" i="0" sz="16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/>
                        <a:t>ĐƠN GIÁ 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/>
                        <a:t>(CHƯA VAT)</a:t>
                      </a:r>
                      <a:endParaRPr b="0" i="0" sz="16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28637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600" u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Review Package (01 video + 01 bài viết)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 </a:t>
                      </a:r>
                      <a:r>
                        <a:rPr b="0" i="0" lang="en-US" sz="1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Sản xuất video đánh giá xe (</a:t>
                      </a:r>
                      <a:r>
                        <a:rPr b="1" i="1" lang="en-US" sz="1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Host: MC Hoàng Vũ</a:t>
                      </a:r>
                      <a:r>
                        <a:rPr b="0" i="0" lang="en-US" sz="1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) </a:t>
                      </a:r>
                      <a:r>
                        <a:rPr b="1" i="0" lang="en-US" sz="1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thời lượng từ 8-10 phút/video </a:t>
                      </a:r>
                      <a:r>
                        <a:rPr b="0" i="0" lang="en-US" sz="1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và phát sóng đồng bộ trên các kênh truyền thông của Xe Hay bao gồm: kênh Youtube Xe</a:t>
                      </a:r>
                      <a:r>
                        <a:rPr b="0" i="0" lang="en-US" sz="1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Hay (</a:t>
                      </a: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2.3 </a:t>
                      </a:r>
                      <a:r>
                        <a:rPr b="0" i="0" lang="en-US" sz="1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triệu subscribers), Fanpage Xe Hay (</a:t>
                      </a: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1.2 triệu</a:t>
                      </a:r>
                      <a:r>
                        <a:rPr b="0" i="0" lang="en-US" sz="1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Likes), Fanpage Hùng Lâm Xe Hay (&gt;</a:t>
                      </a: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r>
                        <a:rPr b="0" i="0" lang="en-US" sz="1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50k likes), website Xehay.vn</a:t>
                      </a:r>
                      <a:endParaRPr b="1" i="0" sz="16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1" lang="en-US" sz="1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(Chi phí sản xuất tại Hà Nội (+100km). Chi phí bao gồm trọn gói sản xuất, hỗ trợ phát sóng). 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1" lang="en-US" sz="1600" u="sng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KPI: 120.000 views (youtube) trong vòng 4 tuần từ thời điểm đăng tải</a:t>
                      </a:r>
                      <a:endParaRPr b="0" i="1" sz="1600" u="sng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1" lang="en-US" sz="160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 </a:t>
                      </a:r>
                      <a:r>
                        <a:rPr b="0" i="0" lang="en-US" sz="1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Chụp ảnh và viết bài đánh giá xe chuyên sâu về sản phẩm (bao gồm 15-25 hình ảnh đẹp của xe) và đăng tải trên xehay.vn, chia sẻ trên Fanpage Xe Hay. 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1" lang="en-US" sz="1600" u="sng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KPI: 5.000 pageviews trong vòng 4 tuần từ thời điểm đăng tải</a:t>
                      </a:r>
                      <a:endParaRPr b="0" i="0" sz="16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1" sz="16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/>
                        <a:t>100</a:t>
                      </a:r>
                      <a:r>
                        <a:rPr b="1" i="0" lang="en-US" sz="1600" u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.000.000vnđ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sp>
        <p:nvSpPr>
          <p:cNvPr id="256" name="Google Shape;256;p12"/>
          <p:cNvSpPr txBox="1"/>
          <p:nvPr/>
        </p:nvSpPr>
        <p:spPr>
          <a:xfrm>
            <a:off x="5573486" y="6386286"/>
            <a:ext cx="24878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  <p:pic>
        <p:nvPicPr>
          <p:cNvPr id="257" name="Google Shape;257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58400" y="333014"/>
            <a:ext cx="1587044" cy="5773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3"/>
          <p:cNvSpPr txBox="1"/>
          <p:nvPr/>
        </p:nvSpPr>
        <p:spPr>
          <a:xfrm>
            <a:off x="1200227" y="784701"/>
            <a:ext cx="10149900" cy="25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BÁO GIÁ SẢN XUẤT VÀ PHÁT SÓNG CLIP NGẮN TIKOK/REELS/YOUTUBE SHORT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28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TỪ 01/01/2025 – 31/12/2025</a:t>
            </a:r>
            <a:endParaRPr b="1" sz="28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58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None/>
            </a:pPr>
            <a:r>
              <a:t/>
            </a:r>
            <a:endParaRPr sz="20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t/>
            </a:r>
            <a:endParaRPr b="1" sz="18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264" name="Google Shape;264;p13"/>
          <p:cNvGraphicFramePr/>
          <p:nvPr/>
        </p:nvGraphicFramePr>
        <p:xfrm>
          <a:off x="613835" y="239368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{DC2ABED7-4A3B-4B09-9A0D-1CE653F7AC1A}</a:tableStyleId>
              </a:tblPr>
              <a:tblGrid>
                <a:gridCol w="601200"/>
                <a:gridCol w="8886825"/>
                <a:gridCol w="1675275"/>
              </a:tblGrid>
              <a:tr h="2032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/>
                        <a:t>STT</a:t>
                      </a:r>
                      <a:endParaRPr b="0" i="0" sz="16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/>
                        <a:t>NỘI DUNG</a:t>
                      </a:r>
                      <a:endParaRPr b="0" i="0" sz="16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/>
                        <a:t>ĐƠN GIÁ 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/>
                        <a:t>(CHƯA VAT)</a:t>
                      </a:r>
                      <a:endParaRPr b="0" i="0" sz="16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23166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600" u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Clip ngắn 1-</a:t>
                      </a:r>
                      <a:r>
                        <a:rPr b="1"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r>
                        <a:rPr b="1" i="0" lang="en-US" sz="1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phút </a:t>
                      </a:r>
                      <a:endParaRPr/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Char char="-"/>
                      </a:pPr>
                      <a:r>
                        <a:rPr b="0" i="0" lang="en-US" sz="1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Sản xuất video ngắn có độ dài 1-2 phút mang tính chất viral, đăng tải đồng bộ trên các kênh media của Xe Hay bao gồm: Youtube Xe Hay (~2.2 triệu subs) Reels trên Fanpage Xe Hay </a:t>
                      </a:r>
                      <a:r>
                        <a:rPr b="0" i="0" lang="en-US" sz="1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(868k Likes), </a:t>
                      </a:r>
                      <a:r>
                        <a:rPr b="0" i="0" lang="en-US" sz="1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Reels trên </a:t>
                      </a:r>
                      <a:r>
                        <a:rPr b="0" i="0" lang="en-US" sz="1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Fanpage Hùng Lâm Xe Hay (&gt;150k likes), Tiktok Xe Hay</a:t>
                      </a:r>
                      <a:endParaRPr/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Char char="-"/>
                      </a:pPr>
                      <a:r>
                        <a:rPr b="0" i="0" lang="en-US" sz="1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Kênh Youtube Xe Hay: </a:t>
                      </a:r>
                      <a:r>
                        <a:rPr b="0" i="0" lang="en-US" sz="1600" u="sng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hlinkClick r:id="rId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https://www.youtube.com/c/XEHAY_OFFICIAL</a:t>
                      </a:r>
                      <a:r>
                        <a:rPr b="0" i="0" lang="en-US" sz="1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(shorts với thời lượng tối đa 60s)</a:t>
                      </a:r>
                      <a:endParaRPr/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Char char="-"/>
                      </a:pPr>
                      <a:r>
                        <a:rPr b="0" i="0" lang="en-US" sz="1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Kênh TikTok chính thức của Xe Hay: </a:t>
                      </a:r>
                      <a:r>
                        <a:rPr b="0" i="0" lang="en-US" sz="1600" u="sng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https://tiktok.com/@xehay_official</a:t>
                      </a:r>
                      <a:r>
                        <a:rPr b="0" i="0" lang="en-US" sz="1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(thời lượng clip tối đa 120s)</a:t>
                      </a:r>
                      <a:endParaRPr/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Char char="-"/>
                      </a:pPr>
                      <a:r>
                        <a:rPr b="0" i="0" lang="en-US" sz="1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Fanpage Xe Hay: </a:t>
                      </a:r>
                      <a:r>
                        <a:rPr b="0" i="0" lang="en-US" sz="1600" u="sng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hlinkClick r:id="rId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http://facebook.com/xehay</a:t>
                      </a:r>
                      <a:r>
                        <a:rPr b="0" i="0" lang="en-US" sz="1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(reels với thời lượng clip tối đa 90s)</a:t>
                      </a:r>
                      <a:endParaRPr/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Char char="-"/>
                      </a:pPr>
                      <a:r>
                        <a:rPr b="0" i="0" lang="en-US" sz="1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Fanpage Hùng Lâm: </a:t>
                      </a:r>
                      <a:r>
                        <a:rPr b="0" i="0" lang="en-US" sz="1600" u="sng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hlinkClick r:id="rId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https://www.facebook.com/Hunglamxehay</a:t>
                      </a:r>
                      <a:r>
                        <a:rPr b="0" i="0" lang="en-US" sz="1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(reels với thời lượng clip tối đa 90s)</a:t>
                      </a:r>
                      <a:endParaRPr b="0" i="0" sz="16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Char char="-"/>
                      </a:pPr>
                      <a:r>
                        <a:rPr b="0" i="1" lang="en-US" sz="1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Chi phí bao gồm trọn gói sản xuất, hỗ trợ phát sóng). </a:t>
                      </a:r>
                      <a:endParaRPr b="0" i="1" sz="16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Times New Roman"/>
                        <a:buChar char="-"/>
                      </a:pPr>
                      <a:r>
                        <a:rPr i="1"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KPI: 200k views/clip trên Tiktok trong vòng 30 ngày kể từ ngày đăng tải clip </a:t>
                      </a:r>
                      <a:endParaRPr i="1"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Char char="-"/>
                      </a:pPr>
                      <a:r>
                        <a:rPr b="1" i="0" lang="en-US" sz="1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HOST: MC. HOÀNG VŨ</a:t>
                      </a:r>
                      <a:endParaRPr b="0" i="0" sz="16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1" sz="16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/>
                        <a:t>35</a:t>
                      </a:r>
                      <a:r>
                        <a:rPr b="1" lang="en-US" sz="1600" u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.000.000</a:t>
                      </a:r>
                      <a:endParaRPr b="1" i="0" sz="1600" u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sp>
        <p:nvSpPr>
          <p:cNvPr id="265" name="Google Shape;265;p13"/>
          <p:cNvSpPr txBox="1"/>
          <p:nvPr/>
        </p:nvSpPr>
        <p:spPr>
          <a:xfrm>
            <a:off x="5573486" y="6386286"/>
            <a:ext cx="24878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  <p:pic>
        <p:nvPicPr>
          <p:cNvPr id="266" name="Google Shape;266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058400" y="333014"/>
            <a:ext cx="1587044" cy="5773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4"/>
          <p:cNvSpPr txBox="1"/>
          <p:nvPr/>
        </p:nvSpPr>
        <p:spPr>
          <a:xfrm>
            <a:off x="1200227" y="784701"/>
            <a:ext cx="10149900" cy="30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BÁO GIÁ SẢN XUẤT GÓI LAUNCHING XE MỚI/EVENT …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28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TỪ 01/01/2025 – 31/12/2025</a:t>
            </a:r>
            <a:endParaRPr b="1" sz="28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58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None/>
            </a:pPr>
            <a:r>
              <a:t/>
            </a:r>
            <a:endParaRPr sz="20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t/>
            </a:r>
            <a:endParaRPr b="1" sz="18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273" name="Google Shape;273;p14"/>
          <p:cNvGraphicFramePr/>
          <p:nvPr/>
        </p:nvGraphicFramePr>
        <p:xfrm>
          <a:off x="1200227" y="259805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{DC2ABED7-4A3B-4B09-9A0D-1CE653F7AC1A}</a:tableStyleId>
              </a:tblPr>
              <a:tblGrid>
                <a:gridCol w="1010075"/>
                <a:gridCol w="6890175"/>
                <a:gridCol w="2249700"/>
              </a:tblGrid>
              <a:tr h="9854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/>
                        <a:t>STT</a:t>
                      </a:r>
                      <a:endParaRPr b="0" i="0" sz="18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/>
                        <a:t>NỘI DUNG</a:t>
                      </a:r>
                      <a:endParaRPr b="0" i="0" sz="18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/>
                        <a:t>ĐƠN GIÁ (CHƯA VAT)</a:t>
                      </a:r>
                      <a:endParaRPr b="0" i="0" sz="18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1656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Trọn Gói Sản xuất nội dung cho buổi ra mắt xe mới/event …</a:t>
                      </a:r>
                      <a:endParaRPr/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Char char="-"/>
                      </a:pPr>
                      <a:r>
                        <a:rPr b="0" i="0" lang="en-US" sz="1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01 Video livestream sự kiện đăng tải trên Fanpage Xe Hay</a:t>
                      </a:r>
                      <a:endParaRPr/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Char char="-"/>
                      </a:pPr>
                      <a:r>
                        <a:rPr b="0" i="0" lang="en-US" sz="1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01 Video đánh giá nhanh 01 mẫu xe tại buổi ra mắt, đăng tải trên Fanpage Xe Hay, Youtube Xe Hay và website xehay.vn</a:t>
                      </a:r>
                      <a:endParaRPr b="0" i="0" sz="16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Char char="-"/>
                      </a:pPr>
                      <a:r>
                        <a:rPr b="0" i="1" lang="en-US" sz="1600" u="sng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KPI: 120.000 views (youtube) trong vòng 4 tuần từ thời điểm đăng tải</a:t>
                      </a:r>
                      <a:endParaRPr b="0" i="0" sz="16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Char char="-"/>
                      </a:pPr>
                      <a:r>
                        <a:rPr b="0" i="0" lang="en-US" sz="1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01 phóng sự ghi lại buổi ra mắt, có phỏng vấn người đại diện nhãn hàng, phát sóng trên Fanpage Xe Hay, Youtube Xe Hay và website xehay.vn</a:t>
                      </a:r>
                      <a:endParaRPr b="0" i="0" sz="16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Char char="-"/>
                      </a:pPr>
                      <a:r>
                        <a:rPr b="0" i="0" lang="en-US" sz="1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01 tin bài viết về sự kiện trên xehay.vn, chia sẻ trên Fanpage Xe Hay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Char char="-"/>
                      </a:pPr>
                      <a:r>
                        <a:rPr b="0" i="0" lang="en-US" sz="1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01 bộ ảnh toàn cảnh sự kiện chất lượng cao (20-30 ảnh)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Char char="-"/>
                      </a:pPr>
                      <a:r>
                        <a:rPr b="0" i="0" lang="en-US" sz="1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MC: Hoàng Vũ</a:t>
                      </a:r>
                      <a:endParaRPr b="0" i="0" sz="16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-1714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Gothic"/>
                        <a:buNone/>
                      </a:pPr>
                      <a:r>
                        <a:t/>
                      </a:r>
                      <a:endParaRPr b="0" i="0"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90</a:t>
                      </a:r>
                      <a:r>
                        <a:rPr b="1" lang="en-US" sz="1800" u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.000.000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sp>
        <p:nvSpPr>
          <p:cNvPr id="274" name="Google Shape;274;p14"/>
          <p:cNvSpPr txBox="1"/>
          <p:nvPr/>
        </p:nvSpPr>
        <p:spPr>
          <a:xfrm>
            <a:off x="5573486" y="6386286"/>
            <a:ext cx="24878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  <p:pic>
        <p:nvPicPr>
          <p:cNvPr id="275" name="Google Shape;27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58400" y="333014"/>
            <a:ext cx="1587044" cy="5773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5"/>
          <p:cNvSpPr txBox="1"/>
          <p:nvPr/>
        </p:nvSpPr>
        <p:spPr>
          <a:xfrm>
            <a:off x="5573486" y="6386286"/>
            <a:ext cx="24878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  <p:sp>
        <p:nvSpPr>
          <p:cNvPr id="282" name="Google Shape;282;p15"/>
          <p:cNvSpPr txBox="1"/>
          <p:nvPr/>
        </p:nvSpPr>
        <p:spPr>
          <a:xfrm>
            <a:off x="1858234" y="299801"/>
            <a:ext cx="8123966" cy="8661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BẢNG GIÁ QUẢNG CÁO BANNER TRÊN XEHAY.VN</a:t>
            </a:r>
            <a:endParaRPr b="1"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ÁP DỤNG TỪ 01/01/202</a:t>
            </a:r>
            <a:r>
              <a:rPr b="1" lang="en-US" sz="2400">
                <a:solidFill>
                  <a:schemeClr val="dk1"/>
                </a:solidFill>
              </a:rPr>
              <a:t>5</a:t>
            </a: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31/12/202</a:t>
            </a:r>
            <a:r>
              <a:rPr b="1" lang="en-US" sz="2400">
                <a:solidFill>
                  <a:schemeClr val="dk1"/>
                </a:solidFill>
              </a:rPr>
              <a:t>5</a:t>
            </a:r>
            <a:endParaRPr b="1"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3" name="Google Shape;283;p15"/>
          <p:cNvSpPr txBox="1"/>
          <p:nvPr/>
        </p:nvSpPr>
        <p:spPr>
          <a:xfrm>
            <a:off x="1875923" y="4521380"/>
            <a:ext cx="9290641" cy="28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Lưu ý: </a:t>
            </a:r>
            <a:r>
              <a:rPr i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Đơn giá chưa bao gồm 10% VAT và chi phí thiết kế.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 QUY ĐỊNH CHUNG 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▪ Chế độ chia sẻ:</a:t>
            </a: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Mỗi banner của khách hàng xuất hiện độc quyền ngẫu nhiên theo lượt xem của độc giả. 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▪ </a:t>
            </a:r>
            <a:r>
              <a:rPr b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Cơ chế hiển thị banner:</a:t>
            </a: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banner xuất hiện ở trang chủ và toàn bộ các trang trong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▪ </a:t>
            </a:r>
            <a:r>
              <a:rPr b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Giá banner độc quyền</a:t>
            </a: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giá vị trí 3 banner chia sẻ x 2,5 lần 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▪ </a:t>
            </a:r>
            <a:r>
              <a:rPr b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Banner định dạng</a:t>
            </a: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GIF, JPEG, HTML5, FLASH (chỉ áp dụng cho PC) và dung lượng không vượt quá 100Kb. 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▪ </a:t>
            </a:r>
            <a:r>
              <a:rPr b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Nếu quảng cáo thời gian dưới 01 tuần thì sẽ tính giá là 01 tuần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84" name="Google Shape;28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58400" y="333014"/>
            <a:ext cx="1587044" cy="57734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85" name="Google Shape;285;p15"/>
          <p:cNvGraphicFramePr/>
          <p:nvPr/>
        </p:nvGraphicFramePr>
        <p:xfrm>
          <a:off x="1782032" y="116594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{DC2ABED7-4A3B-4B09-9A0D-1CE653F7AC1A}</a:tableStyleId>
              </a:tblPr>
              <a:tblGrid>
                <a:gridCol w="1175375"/>
                <a:gridCol w="1728500"/>
                <a:gridCol w="1175375"/>
                <a:gridCol w="1175375"/>
                <a:gridCol w="1175375"/>
                <a:gridCol w="1175375"/>
                <a:gridCol w="1685275"/>
              </a:tblGrid>
              <a:tr h="383750"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/>
                        <a:t>Vị trí</a:t>
                      </a:r>
                      <a:endParaRPr b="1" i="0" sz="1200" u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500" marB="0" marR="8500" marL="8500" anchor="ctr"/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/>
                        <a:t>Tên vị trí</a:t>
                      </a:r>
                      <a:endParaRPr b="1" i="0" sz="1200" u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500" marB="0" marR="8500" marL="8500" anchor="ctr"/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/>
                        <a:t>Kích thước (pixel)</a:t>
                      </a:r>
                      <a:endParaRPr b="1" i="0" sz="1200" u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500" marB="0" marR="8500" marL="8500" anchor="ctr"/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/>
                        <a:t>Chế độ chia sẻ</a:t>
                      </a:r>
                      <a:endParaRPr b="1" i="0" sz="1200" u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500" marB="0" marR="8500" marL="85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/>
                        <a:t>Đơn giá (triệu VNĐ/tuần)</a:t>
                      </a:r>
                      <a:endParaRPr b="1" i="0" sz="1200" u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500" marB="0" marR="8500" marL="8500" anchor="ctr"/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/>
                        <a:t>CTR (%)</a:t>
                      </a:r>
                      <a:endParaRPr b="1" i="0" sz="1200" u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500" marB="0" marR="8500" marL="8500" anchor="ctr"/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/>
                        <a:t>Impression (theo tuần)</a:t>
                      </a:r>
                      <a:endParaRPr b="1" i="0" sz="1200" u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500" marB="0" marR="8500" marL="8500" anchor="ctr"/>
                </a:tc>
              </a:tr>
              <a:tr h="183625">
                <a:tc vMerge="1"/>
                <a:tc vMerge="1"/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/>
                        <a:t>Xuyên trang</a:t>
                      </a:r>
                      <a:endParaRPr b="1" i="0" sz="1200" u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500" marB="0" marR="8500" marL="8500" anchor="ctr"/>
                </a:tc>
                <a:tc vMerge="1"/>
                <a:tc vMerge="1"/>
              </a:tr>
              <a:tr h="3298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/>
                        <a:t>1A</a:t>
                      </a:r>
                      <a:endParaRPr b="0" i="0" sz="11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500" marB="0" marR="8500" marL="85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/>
                        <a:t>Top Banner PC</a:t>
                      </a:r>
                      <a:endParaRPr b="0" i="0" sz="11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500" marB="0" marR="8500" marL="85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/>
                        <a:t>1000 x 220</a:t>
                      </a:r>
                      <a:endParaRPr b="0" i="0" sz="11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500" marB="0" marR="8500" marL="85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/>
                        <a:t>3</a:t>
                      </a:r>
                      <a:endParaRPr b="0" i="0" sz="11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500" marB="0" marR="8500" marL="85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/>
                        <a:t>35</a:t>
                      </a:r>
                      <a:endParaRPr b="1" i="0" sz="11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500" marB="0" marR="8500" marL="85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/>
                        <a:t>0.25</a:t>
                      </a:r>
                      <a:endParaRPr b="0" i="0" sz="11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500" marB="0" marR="8500" marL="850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/>
                        <a:t>                                   87,500 </a:t>
                      </a:r>
                      <a:endParaRPr b="0" i="0" sz="11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500" marB="0" marR="8500" marL="8500" anchor="b"/>
                </a:tc>
              </a:tr>
              <a:tr h="3298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/>
                        <a:t>1B</a:t>
                      </a:r>
                      <a:endParaRPr b="0" i="0" sz="11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500" marB="0" marR="8500" marL="85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/>
                        <a:t>Top Banner PC</a:t>
                      </a:r>
                      <a:endParaRPr b="0" i="0" sz="11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500" marB="0" marR="8500" marL="85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/>
                        <a:t>1000 x 120</a:t>
                      </a:r>
                      <a:endParaRPr b="0" i="0" sz="11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500" marB="0" marR="8500" marL="85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/>
                        <a:t>3</a:t>
                      </a:r>
                      <a:endParaRPr b="0" i="0" sz="11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500" marB="0" marR="8500" marL="85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/>
                        <a:t>23</a:t>
                      </a:r>
                      <a:endParaRPr b="1" i="0" sz="11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500" marB="0" marR="8500" marL="85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/>
                        <a:t>0.18</a:t>
                      </a:r>
                      <a:endParaRPr b="0" i="0" sz="11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500" marB="0" marR="8500" marL="850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/>
                        <a:t>                                   87,500 </a:t>
                      </a:r>
                      <a:endParaRPr b="0" i="0" sz="11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500" marB="0" marR="8500" marL="8500" anchor="b"/>
                </a:tc>
              </a:tr>
              <a:tr h="3298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/>
                        <a:t>2AB</a:t>
                      </a:r>
                      <a:endParaRPr b="0" i="0" sz="11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500" marB="0" marR="8500" marL="85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/>
                        <a:t>Side Banner PC</a:t>
                      </a:r>
                      <a:endParaRPr b="0" i="0" sz="11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500" marB="0" marR="8500" marL="85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/>
                        <a:t>300 x 508</a:t>
                      </a:r>
                      <a:endParaRPr b="0" i="0" sz="11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500" marB="0" marR="8500" marL="85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/>
                        <a:t>3</a:t>
                      </a:r>
                      <a:endParaRPr b="0" i="0" sz="11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500" marB="0" marR="8500" marL="85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/>
                        <a:t>35</a:t>
                      </a:r>
                      <a:endParaRPr b="1" i="0" sz="11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500" marB="0" marR="8500" marL="85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/>
                        <a:t>0.22</a:t>
                      </a:r>
                      <a:endParaRPr b="0" i="0" sz="11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500" marB="0" marR="8500" marL="850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/>
                        <a:t>                                   87,500 </a:t>
                      </a:r>
                      <a:endParaRPr b="0" i="0" sz="11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500" marB="0" marR="8500" marL="8500" anchor="b"/>
                </a:tc>
              </a:tr>
              <a:tr h="3298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/>
                        <a:t>2A, 2B</a:t>
                      </a:r>
                      <a:endParaRPr b="0" i="0" sz="11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500" marB="0" marR="8500" marL="85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/>
                        <a:t>Side Banner PC</a:t>
                      </a:r>
                      <a:endParaRPr b="0" i="0" sz="11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500" marB="0" marR="8500" marL="85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/>
                        <a:t>300 x 250</a:t>
                      </a:r>
                      <a:endParaRPr b="0" i="0" sz="11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500" marB="0" marR="8500" marL="85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/>
                        <a:t>3</a:t>
                      </a:r>
                      <a:endParaRPr b="0" i="0" sz="11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500" marB="0" marR="8500" marL="85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/>
                        <a:t>20</a:t>
                      </a:r>
                      <a:endParaRPr b="1" i="0" sz="11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500" marB="0" marR="8500" marL="85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/>
                        <a:t>0.15</a:t>
                      </a:r>
                      <a:endParaRPr b="0" i="0" sz="11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500" marB="0" marR="8500" marL="850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/>
                        <a:t>                                   87,500 </a:t>
                      </a:r>
                      <a:endParaRPr b="0" i="0" sz="11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500" marB="0" marR="8500" marL="8500" anchor="b"/>
                </a:tc>
              </a:tr>
              <a:tr h="3298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/>
                        <a:t>3L, 3R</a:t>
                      </a:r>
                      <a:endParaRPr b="0" i="0" sz="11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500" marB="0" marR="8500" marL="85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/>
                        <a:t>Floating Banner PC</a:t>
                      </a:r>
                      <a:endParaRPr b="0" i="0" sz="11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500" marB="0" marR="8500" marL="85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/>
                        <a:t>150 x 300</a:t>
                      </a:r>
                      <a:endParaRPr b="0" i="0" sz="11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500" marB="0" marR="8500" marL="85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/>
                        <a:t>3</a:t>
                      </a:r>
                      <a:endParaRPr b="0" i="0" sz="11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500" marB="0" marR="8500" marL="85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/>
                        <a:t>18</a:t>
                      </a:r>
                      <a:endParaRPr b="1" i="0" sz="11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500" marB="0" marR="8500" marL="85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/>
                        <a:t>0.2</a:t>
                      </a:r>
                      <a:endParaRPr b="0" i="0" sz="11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500" marB="0" marR="8500" marL="850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/>
                        <a:t>                                   87,500 </a:t>
                      </a:r>
                      <a:endParaRPr b="0" i="0" sz="11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500" marB="0" marR="8500" marL="8500" anchor="b"/>
                </a:tc>
              </a:tr>
              <a:tr h="3298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/>
                        <a:t>TMB</a:t>
                      </a:r>
                      <a:endParaRPr b="0" i="0" sz="11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500" marB="0" marR="8500" marL="85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/>
                        <a:t>Top banner Mobile</a:t>
                      </a:r>
                      <a:endParaRPr b="0" i="0" sz="11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500" marB="0" marR="8500" marL="85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/>
                        <a:t>300 x 250</a:t>
                      </a:r>
                      <a:endParaRPr b="0" i="0" sz="11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500" marB="0" marR="8500" marL="85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/>
                        <a:t>3</a:t>
                      </a:r>
                      <a:endParaRPr b="0" i="0" sz="11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500" marB="0" marR="8500" marL="85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/>
                        <a:t>35</a:t>
                      </a:r>
                      <a:endParaRPr b="1" i="0" sz="11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500" marB="0" marR="8500" marL="85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/>
                        <a:t>0.3</a:t>
                      </a:r>
                      <a:endParaRPr b="0" i="0" sz="11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500" marB="0" marR="8500" marL="850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/>
                        <a:t>                                   77,000 </a:t>
                      </a:r>
                      <a:endParaRPr b="0" i="0" sz="11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500" marB="0" marR="8500" marL="8500" anchor="b"/>
                </a:tc>
              </a:tr>
              <a:tr h="3298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/>
                        <a:t>IMB</a:t>
                      </a:r>
                      <a:endParaRPr b="0" i="0" sz="11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500" marB="0" marR="8500" marL="85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/>
                        <a:t>In Page Full Screen Mobile</a:t>
                      </a:r>
                      <a:endParaRPr b="0" i="0" sz="11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500" marB="0" marR="8500" marL="85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/>
                        <a:t>375 x 600</a:t>
                      </a:r>
                      <a:endParaRPr b="0" i="0" sz="11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500" marB="0" marR="8500" marL="85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/>
                        <a:t>3</a:t>
                      </a:r>
                      <a:endParaRPr b="0" i="0" sz="11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500" marB="0" marR="8500" marL="85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/>
                        <a:t>35</a:t>
                      </a:r>
                      <a:endParaRPr b="1" i="0" sz="11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500" marB="0" marR="8500" marL="85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/>
                        <a:t>0.22</a:t>
                      </a:r>
                      <a:endParaRPr b="0" i="0" sz="11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500" marB="0" marR="8500" marL="850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/>
                        <a:t>                                   77,000 </a:t>
                      </a:r>
                      <a:endParaRPr b="0" i="0" sz="11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500" marB="0" marR="8500" marL="8500" anchor="b"/>
                </a:tc>
              </a:tr>
              <a:tr h="3298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/>
                        <a:t>VDP</a:t>
                      </a:r>
                      <a:endParaRPr b="0" i="0" sz="11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500" marB="0" marR="8500" marL="85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/>
                        <a:t>Video Pop-Up PC</a:t>
                      </a:r>
                      <a:endParaRPr b="0" i="0" sz="11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500" marB="0" marR="8500" marL="85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/>
                        <a:t>1280 x 720</a:t>
                      </a:r>
                      <a:endParaRPr b="0" i="0" sz="11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500" marB="0" marR="8500" marL="85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/>
                        <a:t>3</a:t>
                      </a:r>
                      <a:endParaRPr b="0" i="0" sz="11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500" marB="0" marR="8500" marL="85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/>
                        <a:t>35</a:t>
                      </a:r>
                      <a:endParaRPr b="1" i="0" sz="11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500" marB="0" marR="8500" marL="85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/>
                        <a:t>0.22</a:t>
                      </a:r>
                      <a:endParaRPr b="0" i="0" sz="11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500" marB="0" marR="8500" marL="850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/>
                        <a:t>                                   87,500 </a:t>
                      </a:r>
                      <a:endParaRPr b="0" i="0" sz="11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500" marB="0" marR="8500" marL="850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6"/>
          <p:cNvSpPr txBox="1"/>
          <p:nvPr/>
        </p:nvSpPr>
        <p:spPr>
          <a:xfrm>
            <a:off x="673538" y="5271206"/>
            <a:ext cx="6172200" cy="339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70C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CÔNG TY TNHH XE HAY</a:t>
            </a:r>
            <a:endParaRPr/>
          </a:p>
        </p:txBody>
      </p:sp>
      <p:sp>
        <p:nvSpPr>
          <p:cNvPr id="291" name="Google Shape;291;p16"/>
          <p:cNvSpPr txBox="1"/>
          <p:nvPr/>
        </p:nvSpPr>
        <p:spPr>
          <a:xfrm>
            <a:off x="673538" y="5948535"/>
            <a:ext cx="6172200" cy="7245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70C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R. 802 A, THIEN BAO BUILDING, 47 LE VAN HUU STR., HAI BA TRUNG DIST., HA NOI CITY</a:t>
            </a:r>
            <a:endParaRPr/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70C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TEL: 024.6326.6633		HOTLINE: 09.479.24688</a:t>
            </a:r>
            <a:endParaRPr/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EMAIL: MAILINH@XEHAY.VN</a:t>
            </a:r>
            <a:endParaRPr/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 </a:t>
            </a:r>
            <a:endParaRPr/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 </a:t>
            </a:r>
            <a:endParaRPr/>
          </a:p>
        </p:txBody>
      </p:sp>
      <p:pic>
        <p:nvPicPr>
          <p:cNvPr id="292" name="Google Shape;29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3538" y="292033"/>
            <a:ext cx="8266257" cy="4641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72894" y="4992783"/>
            <a:ext cx="2635250" cy="957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30186" y="4965796"/>
            <a:ext cx="1144588" cy="98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323897" y="1813813"/>
            <a:ext cx="2661920" cy="1663700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16"/>
          <p:cNvSpPr/>
          <p:nvPr/>
        </p:nvSpPr>
        <p:spPr>
          <a:xfrm>
            <a:off x="985650" y="-45720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97" name="Google Shape;297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323897" y="3477513"/>
            <a:ext cx="2693812" cy="1515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1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359775" y="224219"/>
            <a:ext cx="2590165" cy="1618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16"/>
          <p:cNvPicPr preferRelativeResize="0"/>
          <p:nvPr/>
        </p:nvPicPr>
        <p:blipFill rotWithShape="1">
          <a:blip r:embed="rId9">
            <a:alphaModFix/>
          </a:blip>
          <a:srcRect b="18713" l="3661" r="15703" t="0"/>
          <a:stretch/>
        </p:blipFill>
        <p:spPr>
          <a:xfrm>
            <a:off x="9294933" y="4992783"/>
            <a:ext cx="2719847" cy="14825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7"/>
          <p:cNvSpPr txBox="1"/>
          <p:nvPr>
            <p:ph type="title"/>
          </p:nvPr>
        </p:nvSpPr>
        <p:spPr>
          <a:xfrm>
            <a:off x="1154665" y="2460571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entury Gothic"/>
              <a:buNone/>
            </a:pPr>
            <a:r>
              <a:rPr b="1" lang="en-US" sz="5400"/>
              <a:t>THANK YOU</a:t>
            </a:r>
            <a:endParaRPr b="1" sz="5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"/>
          <p:cNvSpPr txBox="1"/>
          <p:nvPr>
            <p:ph type="title"/>
          </p:nvPr>
        </p:nvSpPr>
        <p:spPr>
          <a:xfrm>
            <a:off x="1141413" y="6987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</a:pPr>
            <a:r>
              <a:rPr b="1" lang="en-US"/>
              <a:t>GIỚI THIỆU VỀ </a:t>
            </a:r>
            <a:endParaRPr b="1"/>
          </a:p>
        </p:txBody>
      </p:sp>
      <p:sp>
        <p:nvSpPr>
          <p:cNvPr id="143" name="Google Shape;143;p2"/>
          <p:cNvSpPr txBox="1"/>
          <p:nvPr>
            <p:ph idx="1" type="body"/>
          </p:nvPr>
        </p:nvSpPr>
        <p:spPr>
          <a:xfrm>
            <a:off x="1141412" y="1230947"/>
            <a:ext cx="9905999" cy="20685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1828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</a:pPr>
            <a:r>
              <a:rPr b="1" i="1" lang="en-US" sz="1800">
                <a:latin typeface="Times New Roman"/>
                <a:ea typeface="Times New Roman"/>
                <a:cs typeface="Times New Roman"/>
                <a:sym typeface="Times New Roman"/>
              </a:rPr>
              <a:t>Là một trang web tổng hợp về ô tô xe máy tại Việt Nam, với sự tương tác lớn đến từ trang mạng xã hội Facebook XE HAY, trang Youtube XE HAY, và Fanpage XE HAY. 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82880" lvl="0" marL="18288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</a:pPr>
            <a:r>
              <a:rPr b="1" i="1" lang="en-US" sz="1800">
                <a:latin typeface="Times New Roman"/>
                <a:ea typeface="Times New Roman"/>
                <a:cs typeface="Times New Roman"/>
                <a:sym typeface="Times New Roman"/>
              </a:rPr>
              <a:t>Xehay.vn là nơi hội tụ những tin tức hàng đầu trong lĩnh vực.</a:t>
            </a:r>
            <a:r>
              <a:rPr b="1" lang="en-US" sz="18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4" name="Google Shape;144;p2"/>
          <p:cNvSpPr txBox="1"/>
          <p:nvPr/>
        </p:nvSpPr>
        <p:spPr>
          <a:xfrm>
            <a:off x="1141413" y="1801984"/>
            <a:ext cx="9906000" cy="147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entury Gothic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ĐỐI TƯỢNG ĐỘC GIẢ CỦA </a:t>
            </a:r>
            <a:endParaRPr b="1" i="0" sz="3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5" name="Google Shape;145;p2"/>
          <p:cNvSpPr txBox="1"/>
          <p:nvPr/>
        </p:nvSpPr>
        <p:spPr>
          <a:xfrm>
            <a:off x="1143012" y="2932347"/>
            <a:ext cx="9906000" cy="26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Arial"/>
              <a:buChar char="•"/>
            </a:pPr>
            <a:r>
              <a:rPr b="1" i="1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Đối tượng muốn tìm hiểu thông tin mới cập nhật về xe: ô tô, xe máy trong nước và quốc tế</a:t>
            </a:r>
            <a:endParaRPr/>
          </a:p>
          <a:p>
            <a:pPr indent="-228600" lvl="0" marL="2286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Arial"/>
              <a:buChar char="•"/>
            </a:pPr>
            <a:r>
              <a:rPr b="1" i="1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Đối tượng muốn tìm hiểu về cách sử dụng xe, bảo dưỡng, các năng cần thiết khi lái xe …</a:t>
            </a:r>
            <a:endParaRPr/>
          </a:p>
          <a:p>
            <a:pPr indent="-228600" lvl="0" marL="2286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Arial"/>
              <a:buChar char="•"/>
            </a:pPr>
            <a:r>
              <a:rPr b="1" i="1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Đối tượng muốn tìm hiểu về giá bán các loại xe trên thị trường, với những thông tin đánh giá từ chuyên gia. </a:t>
            </a:r>
            <a:endParaRPr/>
          </a:p>
          <a:p>
            <a:pPr indent="-228600" lvl="0" marL="2286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Arial"/>
              <a:buChar char="•"/>
            </a:pPr>
            <a:r>
              <a:rPr b="1" i="1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Đối tượng muốn tìm hiểu về luật giao thông, các chính sách thuế mới trong lĩnh vực ô tô xe máy</a:t>
            </a:r>
            <a:endParaRPr/>
          </a:p>
          <a:p>
            <a:pPr indent="-228600" lvl="0" marL="2286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Arial"/>
              <a:buChar char="•"/>
            </a:pPr>
            <a:r>
              <a:rPr b="1" i="1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Đối tượng muốn mua xe, độ tuổi từ 25 – 55 </a:t>
            </a:r>
            <a:endParaRPr/>
          </a:p>
          <a:p>
            <a:pPr indent="-228600" lvl="0" marL="2286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Arial"/>
              <a:buChar char="•"/>
            </a:pPr>
            <a:r>
              <a:rPr b="1" i="1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Đối tượng muốn tìm hiểu về các loại xe mới ra, các loại xe đã qua chỉnh sửa, độ tuổi từ 18– 35. </a:t>
            </a:r>
            <a:endParaRPr b="1" i="1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6" name="Google Shape;14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37010" y="495126"/>
            <a:ext cx="3173335" cy="628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11998" y="2152130"/>
            <a:ext cx="3173333" cy="628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"/>
          <p:cNvSpPr txBox="1"/>
          <p:nvPr/>
        </p:nvSpPr>
        <p:spPr>
          <a:xfrm>
            <a:off x="1141413" y="2487784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entury Gothic"/>
              <a:buNone/>
            </a:pPr>
            <a:r>
              <a:t/>
            </a:r>
            <a:endParaRPr b="1" i="0" sz="3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3" name="Google Shape;153;p3"/>
          <p:cNvSpPr txBox="1"/>
          <p:nvPr/>
        </p:nvSpPr>
        <p:spPr>
          <a:xfrm>
            <a:off x="1224538" y="6039199"/>
            <a:ext cx="9905999" cy="19433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85725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Arial"/>
              <a:buNone/>
            </a:pPr>
            <a:r>
              <a:t/>
            </a:r>
            <a:endParaRPr b="1" i="1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4" name="Google Shape;154;p3"/>
          <p:cNvSpPr txBox="1"/>
          <p:nvPr>
            <p:ph type="title"/>
          </p:nvPr>
        </p:nvSpPr>
        <p:spPr>
          <a:xfrm>
            <a:off x="1141411" y="105232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</a:pPr>
            <a:r>
              <a:rPr b="1" lang="en-US"/>
              <a:t>thế mạnh tổng thể của</a:t>
            </a:r>
            <a:r>
              <a:rPr lang="en-US"/>
              <a:t> </a:t>
            </a:r>
            <a:endParaRPr/>
          </a:p>
        </p:txBody>
      </p:sp>
      <p:graphicFrame>
        <p:nvGraphicFramePr>
          <p:cNvPr id="155" name="Google Shape;155;p3"/>
          <p:cNvGraphicFramePr/>
          <p:nvPr/>
        </p:nvGraphicFramePr>
        <p:xfrm>
          <a:off x="1141411" y="152327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{DC2ABED7-4A3B-4B09-9A0D-1CE653F7AC1A}</a:tableStyleId>
              </a:tblPr>
              <a:tblGrid>
                <a:gridCol w="2967450"/>
                <a:gridCol w="1985550"/>
                <a:gridCol w="2633950"/>
                <a:gridCol w="2319050"/>
              </a:tblGrid>
              <a:tr h="5828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NỘI DUNG THÔNG SỐ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SỐ LIỆU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ĐƠN VỊ TÍNH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NGUỒN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582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Số trang xem trung binh/ngày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 ~ 40.000</a:t>
                      </a:r>
                      <a:r>
                        <a:rPr lang="en-US" sz="1800"/>
                        <a:t> – 50.000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Trang/ngày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Google Analytics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582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TB thời gian mỗi lượt xem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~ 2.05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Phút/lượt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en-US" sz="1800"/>
                        <a:t>Google Analytics</a:t>
                      </a:r>
                      <a:endParaRPr sz="1800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582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TB số trang mỗi lượt xem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 ~ 1.5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Trang/lượt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en-US" sz="1800"/>
                        <a:t>Google Analytics</a:t>
                      </a:r>
                      <a:endParaRPr sz="1800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5375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Thứ hạng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en-US" sz="1800"/>
                        <a:t>1.161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Thứ hạng tại Việt Nam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ALEXA</a:t>
                      </a:r>
                      <a:endParaRPr sz="18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pic>
        <p:nvPicPr>
          <p:cNvPr id="156" name="Google Shape;15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95099" y="474518"/>
            <a:ext cx="3335973" cy="7820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"/>
          <p:cNvSpPr txBox="1"/>
          <p:nvPr/>
        </p:nvSpPr>
        <p:spPr>
          <a:xfrm>
            <a:off x="1141413" y="2487784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entury Gothic"/>
              <a:buNone/>
            </a:pPr>
            <a:r>
              <a:t/>
            </a:r>
            <a:endParaRPr b="1" i="0" sz="3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2" name="Google Shape;162;p4"/>
          <p:cNvSpPr txBox="1"/>
          <p:nvPr/>
        </p:nvSpPr>
        <p:spPr>
          <a:xfrm>
            <a:off x="1224538" y="6039199"/>
            <a:ext cx="9905999" cy="19433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85725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Arial"/>
              <a:buNone/>
            </a:pPr>
            <a:r>
              <a:t/>
            </a:r>
            <a:endParaRPr b="1" i="1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3" name="Google Shape;163;p4"/>
          <p:cNvSpPr txBox="1"/>
          <p:nvPr>
            <p:ph type="title"/>
          </p:nvPr>
        </p:nvSpPr>
        <p:spPr>
          <a:xfrm>
            <a:off x="1141411" y="105232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</a:pPr>
            <a:r>
              <a:rPr b="1" lang="en-US"/>
              <a:t>thế mạnh tổng thể của</a:t>
            </a:r>
            <a:r>
              <a:rPr lang="en-US"/>
              <a:t> </a:t>
            </a:r>
            <a:endParaRPr/>
          </a:p>
        </p:txBody>
      </p:sp>
      <p:pic>
        <p:nvPicPr>
          <p:cNvPr id="164" name="Google Shape;16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88355" y="472753"/>
            <a:ext cx="3335973" cy="782003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4"/>
          <p:cNvSpPr/>
          <p:nvPr/>
        </p:nvSpPr>
        <p:spPr>
          <a:xfrm>
            <a:off x="1141411" y="1477588"/>
            <a:ext cx="5260130" cy="51860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Chương trình XE HAY </a:t>
            </a:r>
            <a:endParaRPr/>
          </a:p>
          <a:p>
            <a:pPr indent="-285750" lvl="0" marL="285750" marR="0" rtl="0" algn="just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b="0" i="1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 chương trình đánh giá tư vấn và thông tin hàng đầu trong lĩnh vực Ô tô – Xe Máy tại Việt Nam. </a:t>
            </a:r>
            <a:endParaRPr/>
          </a:p>
          <a:p>
            <a:pPr indent="-285750" lvl="0" marL="285750" marR="0" rtl="0" algn="just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b="0" i="1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Được upload trên kênh Youtube Xe Hay - Kênh Youtube vinh dự nhận được nút Play Vàng (Gold Play) từ Youtube với hơn 2,</a:t>
            </a:r>
            <a:r>
              <a:rPr i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24</a:t>
            </a:r>
            <a:r>
              <a:rPr b="0" i="1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triệu subscribers – là </a:t>
            </a:r>
            <a:r>
              <a:rPr b="1" i="1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kênh Đầu tiên và DUY NHẤT </a:t>
            </a:r>
            <a:r>
              <a:rPr b="0" i="1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hiện nay trong lĩnh vực ô tô – xe máy – công nghệ nhận được </a:t>
            </a:r>
            <a:r>
              <a:rPr b="1" i="1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NÚT VÀNG YOUTUBE. </a:t>
            </a:r>
            <a:endParaRPr/>
          </a:p>
          <a:p>
            <a:pPr indent="-285750" lvl="0" marL="285750" marR="0" rtl="0" algn="just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b="0" i="1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Được re-upload trên Fanpage Xe Hay với hơn 900k lượt thích và hơn 1,2 triệu lượt theo dõi/ re-upload trên Fanpage Hùng Lâm Xe Hay với hơn 330k lượt theo dõi và hơn 1 triệu lượt theo dõi   </a:t>
            </a:r>
            <a:endParaRPr/>
          </a:p>
          <a:p>
            <a:pPr indent="-171450" lvl="0" marL="285750" marR="0" rtl="0" algn="just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t/>
            </a:r>
            <a:endParaRPr b="1" i="1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i="0" sz="11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66" name="Google Shape;166;p4"/>
          <p:cNvSpPr/>
          <p:nvPr/>
        </p:nvSpPr>
        <p:spPr>
          <a:xfrm>
            <a:off x="6808342" y="1523279"/>
            <a:ext cx="6096000" cy="23955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 phương tiện truyền thông của XE HAY:</a:t>
            </a:r>
            <a:endParaRPr/>
          </a:p>
          <a:p>
            <a:pPr indent="-171450" lvl="0" marL="285750" marR="0" rtl="0" algn="just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0" marL="285750" marR="0" rtl="0" algn="just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b="1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Website xehay.vn</a:t>
            </a:r>
            <a:endParaRPr/>
          </a:p>
          <a:p>
            <a:pPr indent="-285750" lvl="0" marL="285750" marR="0" rtl="0" algn="just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b="1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Fanpage Xe Hay</a:t>
            </a:r>
            <a:endParaRPr/>
          </a:p>
          <a:p>
            <a:pPr indent="-285750" lvl="0" marL="285750" marR="0" rtl="0" algn="just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b="1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Fanpage Hùng Lâm Xe Hay</a:t>
            </a:r>
            <a:endParaRPr/>
          </a:p>
          <a:p>
            <a:pPr indent="-285750" lvl="0" marL="285750" marR="0" rtl="0" algn="just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b="1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Youtube XE HAY</a:t>
            </a:r>
            <a:endParaRPr/>
          </a:p>
        </p:txBody>
      </p:sp>
      <p:pic>
        <p:nvPicPr>
          <p:cNvPr id="167" name="Google Shape;16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37218" y="2280863"/>
            <a:ext cx="1838248" cy="4707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watch&#10;&#10;Description automatically generated" id="168" name="Google Shape;168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84668" y="3758603"/>
            <a:ext cx="3059895" cy="3059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4"/>
          <p:cNvPicPr preferRelativeResize="0"/>
          <p:nvPr/>
        </p:nvPicPr>
        <p:blipFill rotWithShape="1">
          <a:blip r:embed="rId5">
            <a:alphaModFix/>
          </a:blip>
          <a:srcRect b="-3392" l="-2262" r="2261" t="32415"/>
          <a:stretch/>
        </p:blipFill>
        <p:spPr>
          <a:xfrm>
            <a:off x="8863577" y="4748008"/>
            <a:ext cx="1985528" cy="655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5"/>
          <p:cNvSpPr txBox="1"/>
          <p:nvPr/>
        </p:nvSpPr>
        <p:spPr>
          <a:xfrm>
            <a:off x="1224538" y="6039199"/>
            <a:ext cx="9905999" cy="19433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85725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Arial"/>
              <a:buNone/>
            </a:pPr>
            <a:r>
              <a:t/>
            </a:r>
            <a:endParaRPr b="1" i="1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5" name="Google Shape;175;p5"/>
          <p:cNvSpPr txBox="1"/>
          <p:nvPr>
            <p:ph type="title"/>
          </p:nvPr>
        </p:nvSpPr>
        <p:spPr>
          <a:xfrm>
            <a:off x="1141411" y="105232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</a:pPr>
            <a:r>
              <a:rPr b="1" lang="en-US"/>
              <a:t>thế mạnh tổng thể của</a:t>
            </a:r>
            <a:r>
              <a:rPr lang="en-US"/>
              <a:t> </a:t>
            </a:r>
            <a:endParaRPr/>
          </a:p>
        </p:txBody>
      </p:sp>
      <p:pic>
        <p:nvPicPr>
          <p:cNvPr id="176" name="Google Shape;17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71299" y="453515"/>
            <a:ext cx="3335973" cy="782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5"/>
          <p:cNvPicPr preferRelativeResize="0"/>
          <p:nvPr/>
        </p:nvPicPr>
        <p:blipFill rotWithShape="1">
          <a:blip r:embed="rId4">
            <a:alphaModFix/>
          </a:blip>
          <a:srcRect b="-3392" l="-2262" r="2261" t="32415"/>
          <a:stretch/>
        </p:blipFill>
        <p:spPr>
          <a:xfrm>
            <a:off x="1141411" y="1852527"/>
            <a:ext cx="1985528" cy="655782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5"/>
          <p:cNvSpPr txBox="1"/>
          <p:nvPr/>
        </p:nvSpPr>
        <p:spPr>
          <a:xfrm>
            <a:off x="1141411" y="2646037"/>
            <a:ext cx="4898390" cy="8883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&gt; 2,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24</a:t>
            </a: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triệu đăng ký</a:t>
            </a:r>
            <a:b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&gt; 8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70</a:t>
            </a: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triệu lượt xem</a:t>
            </a: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i="0" sz="12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79" name="Google Shape;179;p5"/>
          <p:cNvSpPr txBox="1"/>
          <p:nvPr/>
        </p:nvSpPr>
        <p:spPr>
          <a:xfrm>
            <a:off x="1141411" y="3403103"/>
            <a:ext cx="2373313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sng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https://bit.ly/2nmwiaL</a:t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Đứng thứ 85 trong top 100 kênh Ô tô xe máy hàng đầu trên Thế giới. (về lượng Subscribers). 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 là số 1 tại Việt Nam trong các kênh Ô tô xe máy. </a:t>
            </a:r>
            <a:endParaRPr/>
          </a:p>
        </p:txBody>
      </p:sp>
      <p:pic>
        <p:nvPicPr>
          <p:cNvPr descr="A close up of a watch&#10;&#10;Description automatically generated" id="180" name="Google Shape;180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52781" y="2682300"/>
            <a:ext cx="1056022" cy="10560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website&#10;&#10;Description automatically generated" id="181" name="Google Shape;181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590605" y="1464864"/>
            <a:ext cx="8307745" cy="49511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6"/>
          <p:cNvSpPr txBox="1"/>
          <p:nvPr/>
        </p:nvSpPr>
        <p:spPr>
          <a:xfrm>
            <a:off x="1224538" y="6039199"/>
            <a:ext cx="9905999" cy="19433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85725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Arial"/>
              <a:buNone/>
            </a:pPr>
            <a:r>
              <a:t/>
            </a:r>
            <a:endParaRPr b="1" i="1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7" name="Google Shape;187;p6"/>
          <p:cNvSpPr txBox="1"/>
          <p:nvPr>
            <p:ph type="title"/>
          </p:nvPr>
        </p:nvSpPr>
        <p:spPr>
          <a:xfrm>
            <a:off x="1141411" y="105232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</a:pPr>
            <a:r>
              <a:rPr b="1" lang="en-US"/>
              <a:t>thế mạnh tổng thể của</a:t>
            </a:r>
            <a:r>
              <a:rPr lang="en-US"/>
              <a:t> </a:t>
            </a:r>
            <a:endParaRPr/>
          </a:p>
        </p:txBody>
      </p:sp>
      <p:pic>
        <p:nvPicPr>
          <p:cNvPr id="188" name="Google Shape;18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53185" y="484319"/>
            <a:ext cx="3335973" cy="782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27517" y="1582353"/>
            <a:ext cx="1945005" cy="675005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6"/>
          <p:cNvSpPr/>
          <p:nvPr/>
        </p:nvSpPr>
        <p:spPr>
          <a:xfrm>
            <a:off x="1127517" y="3526025"/>
            <a:ext cx="260921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&gt; 900k người thích</a:t>
            </a:r>
            <a:b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&gt; 1,2 triệu theo dõi </a:t>
            </a:r>
            <a:endParaRPr b="0" i="0" sz="11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91" name="Google Shape;191;p6"/>
          <p:cNvSpPr txBox="1"/>
          <p:nvPr/>
        </p:nvSpPr>
        <p:spPr>
          <a:xfrm>
            <a:off x="5022782" y="4437910"/>
            <a:ext cx="4898390" cy="8883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&gt; 263k người đăng ký</a:t>
            </a:r>
            <a:b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&gt; 97 triệu lượt xem</a:t>
            </a: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i="0" sz="12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92" name="Google Shape;192;p6"/>
          <p:cNvSpPr txBox="1"/>
          <p:nvPr/>
        </p:nvSpPr>
        <p:spPr>
          <a:xfrm>
            <a:off x="1095346" y="2970282"/>
            <a:ext cx="191847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XE HAY FANPAGE</a:t>
            </a:r>
            <a:endParaRPr/>
          </a:p>
        </p:txBody>
      </p:sp>
      <p:sp>
        <p:nvSpPr>
          <p:cNvPr id="193" name="Google Shape;193;p6"/>
          <p:cNvSpPr/>
          <p:nvPr/>
        </p:nvSpPr>
        <p:spPr>
          <a:xfrm>
            <a:off x="324205" y="4356955"/>
            <a:ext cx="34607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https://www.facebook.com/xehay/</a:t>
            </a:r>
            <a:endParaRPr/>
          </a:p>
        </p:txBody>
      </p:sp>
      <p:pic>
        <p:nvPicPr>
          <p:cNvPr descr="Graphical user interface&#10;&#10;Description automatically generated" id="194" name="Google Shape;194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98689" y="1585492"/>
            <a:ext cx="7369105" cy="47053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7"/>
          <p:cNvSpPr txBox="1"/>
          <p:nvPr/>
        </p:nvSpPr>
        <p:spPr>
          <a:xfrm>
            <a:off x="1141413" y="2487784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entury Gothic"/>
              <a:buNone/>
            </a:pPr>
            <a:r>
              <a:t/>
            </a:r>
            <a:endParaRPr b="1" sz="3600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0" name="Google Shape;200;p7"/>
          <p:cNvSpPr txBox="1"/>
          <p:nvPr/>
        </p:nvSpPr>
        <p:spPr>
          <a:xfrm>
            <a:off x="1224538" y="6039199"/>
            <a:ext cx="9905999" cy="19433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85725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Arial"/>
              <a:buNone/>
            </a:pPr>
            <a:r>
              <a:t/>
            </a:r>
            <a:endParaRPr b="1" i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1" name="Google Shape;201;p7"/>
          <p:cNvSpPr txBox="1"/>
          <p:nvPr>
            <p:ph type="title"/>
          </p:nvPr>
        </p:nvSpPr>
        <p:spPr>
          <a:xfrm>
            <a:off x="1141411" y="105232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</a:pPr>
            <a:r>
              <a:rPr b="1" lang="en-US"/>
              <a:t>thế mạnh tổng thể của</a:t>
            </a:r>
            <a:r>
              <a:rPr lang="en-US"/>
              <a:t> </a:t>
            </a:r>
            <a:endParaRPr/>
          </a:p>
        </p:txBody>
      </p:sp>
      <p:pic>
        <p:nvPicPr>
          <p:cNvPr id="202" name="Google Shape;20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23674" y="473737"/>
            <a:ext cx="3335973" cy="782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27517" y="1582353"/>
            <a:ext cx="1945005" cy="67500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7"/>
          <p:cNvSpPr txBox="1"/>
          <p:nvPr/>
        </p:nvSpPr>
        <p:spPr>
          <a:xfrm>
            <a:off x="1141411" y="2569814"/>
            <a:ext cx="214725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HÙNG LÂM XE HAY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FANPAGE</a:t>
            </a:r>
            <a:endParaRPr/>
          </a:p>
        </p:txBody>
      </p:sp>
      <p:sp>
        <p:nvSpPr>
          <p:cNvPr id="205" name="Google Shape;205;p7"/>
          <p:cNvSpPr/>
          <p:nvPr/>
        </p:nvSpPr>
        <p:spPr>
          <a:xfrm>
            <a:off x="1127517" y="3371962"/>
            <a:ext cx="260921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&gt; 340k người thích </a:t>
            </a:r>
            <a:b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&gt; 1mil người theo dõi</a:t>
            </a:r>
            <a:endParaRPr sz="11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06" name="Google Shape;206;p7"/>
          <p:cNvSpPr txBox="1"/>
          <p:nvPr/>
        </p:nvSpPr>
        <p:spPr>
          <a:xfrm>
            <a:off x="3072522" y="1550523"/>
            <a:ext cx="426065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https://www.facebook.com/Hunglamxehay/</a:t>
            </a:r>
            <a:endParaRPr/>
          </a:p>
        </p:txBody>
      </p:sp>
      <p:pic>
        <p:nvPicPr>
          <p:cNvPr descr="Graphical user interface, application&#10;&#10;Description automatically generated" id="207" name="Google Shape;207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52938" y="1927573"/>
            <a:ext cx="7237264" cy="460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8"/>
          <p:cNvSpPr txBox="1"/>
          <p:nvPr/>
        </p:nvSpPr>
        <p:spPr>
          <a:xfrm>
            <a:off x="1141413" y="2487784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entury Gothic"/>
              <a:buNone/>
            </a:pPr>
            <a:r>
              <a:t/>
            </a:r>
            <a:endParaRPr b="1" sz="3600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3" name="Google Shape;213;p8"/>
          <p:cNvSpPr txBox="1"/>
          <p:nvPr/>
        </p:nvSpPr>
        <p:spPr>
          <a:xfrm>
            <a:off x="1224538" y="6039199"/>
            <a:ext cx="9905999" cy="19433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85725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Arial"/>
              <a:buNone/>
            </a:pPr>
            <a:r>
              <a:t/>
            </a:r>
            <a:endParaRPr b="1" i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4" name="Google Shape;214;p8"/>
          <p:cNvSpPr txBox="1"/>
          <p:nvPr>
            <p:ph type="title"/>
          </p:nvPr>
        </p:nvSpPr>
        <p:spPr>
          <a:xfrm>
            <a:off x="1141411" y="105232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</a:pPr>
            <a:r>
              <a:rPr b="1" lang="en-US"/>
              <a:t>thế mạnh tổng thể của</a:t>
            </a:r>
            <a:r>
              <a:rPr lang="en-US"/>
              <a:t> </a:t>
            </a:r>
            <a:endParaRPr/>
          </a:p>
        </p:txBody>
      </p:sp>
      <p:pic>
        <p:nvPicPr>
          <p:cNvPr id="215" name="Google Shape;21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23674" y="473737"/>
            <a:ext cx="3335973" cy="782003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8"/>
          <p:cNvSpPr txBox="1"/>
          <p:nvPr/>
        </p:nvSpPr>
        <p:spPr>
          <a:xfrm>
            <a:off x="1141411" y="2569814"/>
            <a:ext cx="173316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TIKTOK XEHAY</a:t>
            </a:r>
            <a:endParaRPr/>
          </a:p>
        </p:txBody>
      </p:sp>
      <p:sp>
        <p:nvSpPr>
          <p:cNvPr id="217" name="Google Shape;217;p8"/>
          <p:cNvSpPr/>
          <p:nvPr/>
        </p:nvSpPr>
        <p:spPr>
          <a:xfrm>
            <a:off x="1127517" y="3371962"/>
            <a:ext cx="260921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&gt; 105k người theo dõi </a:t>
            </a:r>
            <a:b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&gt; 1.5 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triệu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người thích</a:t>
            </a:r>
            <a:endParaRPr sz="11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18" name="Google Shape;218;p8"/>
          <p:cNvSpPr txBox="1"/>
          <p:nvPr/>
        </p:nvSpPr>
        <p:spPr>
          <a:xfrm>
            <a:off x="3139429" y="1526499"/>
            <a:ext cx="464261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https://www.tiktok.com/@xehay_official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Shape, logo&#10;&#10;Description automatically generated" id="219" name="Google Shape;219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01370" y="1132294"/>
            <a:ext cx="1213248" cy="15905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application&#10;&#10;Description automatically generated" id="220" name="Google Shape;220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55030" y="1984710"/>
            <a:ext cx="8529925" cy="46415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9"/>
          <p:cNvSpPr txBox="1"/>
          <p:nvPr/>
        </p:nvSpPr>
        <p:spPr>
          <a:xfrm>
            <a:off x="1200227" y="784701"/>
            <a:ext cx="10149900" cy="20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BÁO GIÁ POST TRÊN FANPAGE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28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TỪ 01/01/2025 – 31/12/2025</a:t>
            </a:r>
            <a:endParaRPr b="1" sz="28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58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None/>
            </a:pPr>
            <a:r>
              <a:t/>
            </a:r>
            <a:endParaRPr sz="20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t/>
            </a:r>
            <a:endParaRPr b="1" sz="18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227" name="Google Shape;227;p9"/>
          <p:cNvGraphicFramePr/>
          <p:nvPr/>
        </p:nvGraphicFramePr>
        <p:xfrm>
          <a:off x="1200226" y="194491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{DC2ABED7-4A3B-4B09-9A0D-1CE653F7AC1A}</a:tableStyleId>
              </a:tblPr>
              <a:tblGrid>
                <a:gridCol w="1010075"/>
                <a:gridCol w="6890175"/>
                <a:gridCol w="2249700"/>
              </a:tblGrid>
              <a:tr h="10996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STT</a:t>
                      </a:r>
                      <a:endParaRPr b="0" i="0" sz="1800" u="none" strike="noStrik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NỘI DUNG</a:t>
                      </a:r>
                      <a:endParaRPr b="0" i="0" sz="1800" u="none" strike="noStrik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ĐƠN GIÁ (CHƯA VAT)</a:t>
                      </a:r>
                      <a:endParaRPr b="0" i="0" sz="1800" u="none" strike="noStrik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9525" marB="0" marR="9525" marL="9525" anchor="ctr"/>
                </a:tc>
              </a:tr>
              <a:tr h="15737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Đăng bài/post trên Fanpage Xe Hay (&gt;868k Likes) </a:t>
                      </a:r>
                      <a:r>
                        <a:rPr b="0" i="1" lang="en-US" sz="180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(Xe Hay chỉ đồng ý đăng những Post với hình ảnh + video chính hãng, không thuộc bên thứ 3 (tranh chấp bản quyền,</a:t>
                      </a:r>
                      <a:r>
                        <a:rPr b="0" i="1" lang="en-US" sz="180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video không do Xe Hay sản xuất)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1" lang="en-US" sz="1800" u="sng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KPI: 50.000 </a:t>
                      </a:r>
                      <a:r>
                        <a:rPr i="1" lang="en-US" sz="1800" u="sng">
                          <a:latin typeface="Tahoma"/>
                          <a:ea typeface="Tahoma"/>
                          <a:cs typeface="Tahoma"/>
                          <a:sym typeface="Tahoma"/>
                        </a:rPr>
                        <a:t>impression</a:t>
                      </a:r>
                      <a:r>
                        <a:rPr b="0" i="1" lang="en-US" sz="1800" u="sng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/post và 1.5k tương tác (likes, shares, comments, post click….)</a:t>
                      </a:r>
                      <a:endParaRPr b="0" i="0" sz="1800" u="sng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</a:t>
                      </a:r>
                      <a:r>
                        <a:rPr b="1" lang="en-US" sz="1800">
                          <a:latin typeface="Tahoma"/>
                          <a:ea typeface="Tahoma"/>
                          <a:cs typeface="Tahoma"/>
                          <a:sym typeface="Tahoma"/>
                        </a:rPr>
                        <a:t>2</a:t>
                      </a:r>
                      <a:r>
                        <a:rPr b="1" i="0" lang="en-US" sz="1800" u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.000.000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sp>
        <p:nvSpPr>
          <p:cNvPr id="228" name="Google Shape;228;p9"/>
          <p:cNvSpPr txBox="1"/>
          <p:nvPr/>
        </p:nvSpPr>
        <p:spPr>
          <a:xfrm>
            <a:off x="5573486" y="6386286"/>
            <a:ext cx="24878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  <p:pic>
        <p:nvPicPr>
          <p:cNvPr id="229" name="Google Shape;22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58400" y="333014"/>
            <a:ext cx="1587044" cy="57734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30" name="Google Shape;230;p9"/>
          <p:cNvGraphicFramePr/>
          <p:nvPr/>
        </p:nvGraphicFramePr>
        <p:xfrm>
          <a:off x="1200226" y="470001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{DC2ABED7-4A3B-4B09-9A0D-1CE653F7AC1A}</a:tableStyleId>
              </a:tblPr>
              <a:tblGrid>
                <a:gridCol w="1010075"/>
                <a:gridCol w="6890175"/>
                <a:gridCol w="2249700"/>
              </a:tblGrid>
              <a:tr h="15737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Đăng bài/post trên Fanpage Hùng Lâm Xe Hay (&gt;575k followers) </a:t>
                      </a:r>
                      <a:r>
                        <a:rPr b="0" i="1" lang="en-US" sz="180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(Xe Hay chỉ đồng ý đăng những Post với hình ảnh + video chính hãng, không thuộc bên thứ 3 (tranh chấp bản quyền,</a:t>
                      </a:r>
                      <a:r>
                        <a:rPr b="0" i="1" lang="en-US" sz="180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video không do Xe Hay sản xuất)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1" lang="en-US" sz="1800" u="sng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KPI: 70.000 </a:t>
                      </a:r>
                      <a:r>
                        <a:rPr b="0" i="1" lang="en-US" sz="1800" u="sng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impression</a:t>
                      </a:r>
                      <a:r>
                        <a:rPr b="0" i="1" lang="en-US" sz="1800" u="sng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/post và 2.5k tương tác (likes, shares, comments, post click….)</a:t>
                      </a:r>
                      <a:endParaRPr b="0" i="0" sz="1800" u="sng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18.000.000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avon">
  <a:themeElements>
    <a:clrScheme name="Paper">
      <a:dk1>
        <a:srgbClr val="000000"/>
      </a:dk1>
      <a:lt1>
        <a:srgbClr val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2016-08-03T06:03:06Z</dcterms:created>
  <dc:creator>Microsoft Office User</dc:creator>
</cp:coreProperties>
</file>